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9144000"/>
  <p:notesSz cx="6858000" cy="9144000"/>
  <p:embeddedFontLs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font" Target="fonts/OpenSans-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 name="Shape 3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 name="Shape 3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2" name="Shape 3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8" name="Shape 3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4" name="Shape 3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7" name="Shape 3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1" name="Shape 4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subTitle"/>
          </p:nvPr>
        </p:nvSpPr>
        <p:spPr>
          <a:xfrm>
            <a:off x="1321525" y="4429925"/>
            <a:ext cx="6912300" cy="173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rPr lang="en-US"/>
              <a:t>Driv</a:t>
            </a:r>
            <a:r>
              <a:rPr b="0" i="0" lang="en-US" sz="3200" u="none" cap="none" strike="noStrike">
                <a:solidFill>
                  <a:srgbClr val="888888"/>
                </a:solidFill>
                <a:latin typeface="Calibri"/>
                <a:ea typeface="Calibri"/>
                <a:cs typeface="Calibri"/>
                <a:sym typeface="Calibri"/>
              </a:rPr>
              <a:t>er</a:t>
            </a:r>
            <a:r>
              <a:rPr lang="en-US"/>
              <a:t>’s Education</a:t>
            </a:r>
            <a:r>
              <a:rPr b="0" i="0" lang="en-US" sz="3200" u="none" cap="none" strike="noStrike">
                <a:solidFill>
                  <a:srgbClr val="888888"/>
                </a:solidFill>
                <a:latin typeface="Calibri"/>
                <a:ea typeface="Calibri"/>
                <a:cs typeface="Calibri"/>
                <a:sym typeface="Calibri"/>
              </a:rPr>
              <a:t> </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b="0" i="0" lang="en-US" sz="3200" u="none" cap="none" strike="noStrike">
                <a:solidFill>
                  <a:srgbClr val="888888"/>
                </a:solidFill>
                <a:latin typeface="Calibri"/>
                <a:ea typeface="Calibri"/>
                <a:cs typeface="Calibri"/>
                <a:sym typeface="Calibri"/>
              </a:rPr>
              <a:t>Written Exam Preparation</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lang="en-US"/>
              <a:t>Part I </a:t>
            </a:r>
            <a:endParaRPr/>
          </a:p>
        </p:txBody>
      </p:sp>
      <p:pic>
        <p:nvPicPr>
          <p:cNvPr id="85" name="Shape 85"/>
          <p:cNvPicPr preferRelativeResize="0"/>
          <p:nvPr/>
        </p:nvPicPr>
        <p:blipFill>
          <a:blip r:embed="rId3">
            <a:alphaModFix/>
          </a:blip>
          <a:stretch>
            <a:fillRect/>
          </a:stretch>
        </p:blipFill>
        <p:spPr>
          <a:xfrm>
            <a:off x="2245501" y="1380436"/>
            <a:ext cx="4652975" cy="2398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Additional Areas for Reduced Speeds</a:t>
            </a:r>
            <a:endParaRPr b="0" i="0" sz="3959" u="none" cap="none" strike="noStrike">
              <a:solidFill>
                <a:schemeClr val="dk1"/>
              </a:solidFill>
              <a:latin typeface="Calibri"/>
              <a:ea typeface="Calibri"/>
              <a:cs typeface="Calibri"/>
              <a:sym typeface="Calibri"/>
            </a:endParaRPr>
          </a:p>
        </p:txBody>
      </p:sp>
      <p:sp>
        <p:nvSpPr>
          <p:cNvPr id="144" name="Shape 144"/>
          <p:cNvSpPr txBox="1"/>
          <p:nvPr>
            <p:ph idx="1" type="body"/>
          </p:nvPr>
        </p:nvSpPr>
        <p:spPr>
          <a:xfrm>
            <a:off x="457200" y="1600200"/>
            <a:ext cx="4648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Drivers should reduce speed near intersections and on hills, curves, shaded areas (due to possible ice in winter), and narrow roads in order to be safe.</a:t>
            </a:r>
            <a:endParaRPr/>
          </a:p>
          <a:p>
            <a:pPr indent="-342900" lvl="0" marL="342900" marR="0" rtl="0" algn="l">
              <a:lnSpc>
                <a:spcPct val="90000"/>
              </a:lnSpc>
              <a:spcBef>
                <a:spcPts val="544"/>
              </a:spcBef>
              <a:spcAft>
                <a:spcPts val="0"/>
              </a:spcAft>
              <a:buClr>
                <a:srgbClr val="000000"/>
              </a:buClr>
              <a:buSzPts val="2720"/>
              <a:buFont typeface="Arial"/>
              <a:buChar char="•"/>
            </a:pPr>
            <a:r>
              <a:rPr b="0" i="0" lang="en-US" sz="2720" u="none" cap="none" strike="noStrike">
                <a:solidFill>
                  <a:srgbClr val="000000"/>
                </a:solidFill>
                <a:latin typeface="Calibri"/>
                <a:ea typeface="Calibri"/>
                <a:cs typeface="Calibri"/>
                <a:sym typeface="Calibri"/>
              </a:rPr>
              <a:t>The presence of pedestrians, traffic, weather, mechanical problems or road conditions can add to the level of risk on the road. </a:t>
            </a:r>
            <a:endParaRPr b="0" i="0" sz="2720" u="none" cap="none" strike="noStrike">
              <a:solidFill>
                <a:schemeClr val="dk1"/>
              </a:solidFill>
              <a:latin typeface="Calibri"/>
              <a:ea typeface="Calibri"/>
              <a:cs typeface="Calibri"/>
              <a:sym typeface="Calibri"/>
            </a:endParaRPr>
          </a:p>
        </p:txBody>
      </p:sp>
      <p:pic>
        <p:nvPicPr>
          <p:cNvPr descr="C:\Users\Brian\Pictures\2014_0817\2014_08170025.JPG" id="145" name="Shape 145"/>
          <p:cNvPicPr preferRelativeResize="0"/>
          <p:nvPr/>
        </p:nvPicPr>
        <p:blipFill rotWithShape="1">
          <a:blip r:embed="rId3">
            <a:alphaModFix/>
          </a:blip>
          <a:srcRect b="0" l="0" r="0" t="0"/>
          <a:stretch/>
        </p:blipFill>
        <p:spPr>
          <a:xfrm>
            <a:off x="5334000" y="1676400"/>
            <a:ext cx="3643745" cy="2732809"/>
          </a:xfrm>
          <a:prstGeom prst="rect">
            <a:avLst/>
          </a:prstGeom>
          <a:noFill/>
          <a:ln>
            <a:noFill/>
          </a:ln>
        </p:spPr>
      </p:pic>
      <p:sp>
        <p:nvSpPr>
          <p:cNvPr id="146" name="Shape 146"/>
          <p:cNvSpPr txBox="1"/>
          <p:nvPr/>
        </p:nvSpPr>
        <p:spPr>
          <a:xfrm>
            <a:off x="5334000" y="4648200"/>
            <a:ext cx="364374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Limited visibility on hills requires drivers to travel at lower speeds.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Construction/Maintenance Zone Safety</a:t>
            </a:r>
            <a:endParaRPr b="0" i="0" sz="3959" u="none" cap="none" strike="noStrike">
              <a:solidFill>
                <a:schemeClr val="dk1"/>
              </a:solidFill>
              <a:latin typeface="Calibri"/>
              <a:ea typeface="Calibri"/>
              <a:cs typeface="Calibri"/>
              <a:sym typeface="Calibri"/>
            </a:endParaRPr>
          </a:p>
        </p:txBody>
      </p:sp>
      <p:sp>
        <p:nvSpPr>
          <p:cNvPr id="152" name="Shape 152"/>
          <p:cNvSpPr txBox="1"/>
          <p:nvPr>
            <p:ph idx="1" type="body"/>
          </p:nvPr>
        </p:nvSpPr>
        <p:spPr>
          <a:xfrm>
            <a:off x="457200" y="1752600"/>
            <a:ext cx="2819400" cy="43735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 following slides provide an overview of what to do to stay safe—and avoid traffic citations— when driving in work zones. </a:t>
            </a:r>
            <a:endParaRPr b="0" i="0" sz="2960" u="none" cap="none" strike="noStrike">
              <a:solidFill>
                <a:schemeClr val="dk1"/>
              </a:solidFill>
              <a:latin typeface="Calibri"/>
              <a:ea typeface="Calibri"/>
              <a:cs typeface="Calibri"/>
              <a:sym typeface="Calibri"/>
            </a:endParaRPr>
          </a:p>
        </p:txBody>
      </p:sp>
      <p:pic>
        <p:nvPicPr>
          <p:cNvPr descr="C:\Users\Public\Pictures\Nova Social Media\Road construction sign.jpg" id="153" name="Shape 153"/>
          <p:cNvPicPr preferRelativeResize="0"/>
          <p:nvPr/>
        </p:nvPicPr>
        <p:blipFill rotWithShape="1">
          <a:blip r:embed="rId3">
            <a:alphaModFix/>
          </a:blip>
          <a:srcRect b="0" l="0" r="0" t="0"/>
          <a:stretch/>
        </p:blipFill>
        <p:spPr>
          <a:xfrm>
            <a:off x="3352800" y="1752600"/>
            <a:ext cx="5334000" cy="400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Construction/Maintenance Zone Safety</a:t>
            </a:r>
            <a:endParaRPr b="0" i="0" sz="3959" u="none" cap="none" strike="noStrike">
              <a:solidFill>
                <a:schemeClr val="dk1"/>
              </a:solidFill>
              <a:latin typeface="Calibri"/>
              <a:ea typeface="Calibri"/>
              <a:cs typeface="Calibri"/>
              <a:sym typeface="Calibri"/>
            </a:endParaRPr>
          </a:p>
        </p:txBody>
      </p:sp>
      <p:sp>
        <p:nvSpPr>
          <p:cNvPr id="159" name="Shape 1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When approaching or entering a highway construction or maintenance area (also</a:t>
            </a:r>
            <a:r>
              <a:rPr b="1" i="0" lang="en-US" sz="3060" u="none" cap="none" strike="noStrike">
                <a:solidFill>
                  <a:srgbClr val="000000"/>
                </a:solidFill>
                <a:latin typeface="Open Sans"/>
                <a:ea typeface="Open Sans"/>
                <a:cs typeface="Open Sans"/>
                <a:sym typeface="Open Sans"/>
              </a:rPr>
              <a:t> </a:t>
            </a:r>
            <a:r>
              <a:rPr b="0" i="0" lang="en-US" sz="2720" u="none" cap="none" strike="noStrike">
                <a:solidFill>
                  <a:srgbClr val="000000"/>
                </a:solidFill>
                <a:latin typeface="Open Sans"/>
                <a:ea typeface="Open Sans"/>
                <a:cs typeface="Open Sans"/>
                <a:sym typeface="Open Sans"/>
              </a:rPr>
              <a:t>known as a work zone), Illinois law requires motorists to </a:t>
            </a:r>
            <a:r>
              <a:rPr b="1" i="0" lang="en-US" sz="2720" u="none" cap="none" strike="noStrike">
                <a:solidFill>
                  <a:srgbClr val="000000"/>
                </a:solidFill>
                <a:latin typeface="Open Sans"/>
                <a:ea typeface="Open Sans"/>
                <a:cs typeface="Open Sans"/>
                <a:sym typeface="Open Sans"/>
              </a:rPr>
              <a:t>slow down,</a:t>
            </a:r>
            <a:r>
              <a:rPr b="0" i="0" lang="en-US" sz="2720" u="none" cap="none" strike="noStrike">
                <a:solidFill>
                  <a:srgbClr val="000000"/>
                </a:solidFill>
                <a:latin typeface="Open Sans"/>
                <a:ea typeface="Open Sans"/>
                <a:cs typeface="Open Sans"/>
                <a:sym typeface="Open Sans"/>
              </a:rPr>
              <a:t> discontinue wireless/cellphone use (unless using a hands-free device that may include the use of a single-sided headset), </a:t>
            </a:r>
            <a:r>
              <a:rPr b="1" i="0" lang="en-US" sz="2720" u="none" cap="none" strike="noStrike">
                <a:solidFill>
                  <a:srgbClr val="000000"/>
                </a:solidFill>
                <a:latin typeface="Open Sans"/>
                <a:ea typeface="Open Sans"/>
                <a:cs typeface="Open Sans"/>
                <a:sym typeface="Open Sans"/>
              </a:rPr>
              <a:t>yield to any authorized vehicles or workers in the area, change to a lane away from the workers when possible, and proceed with caution</a:t>
            </a:r>
            <a:r>
              <a:rPr b="0" i="0" lang="en-US" sz="2720" u="none" cap="none" strike="noStrike">
                <a:solidFill>
                  <a:srgbClr val="000000"/>
                </a:solidFill>
                <a:latin typeface="Open Sans"/>
                <a:ea typeface="Open Sans"/>
                <a:cs typeface="Open Sans"/>
                <a:sym typeface="Open Sans"/>
              </a:rPr>
              <a:t>.</a:t>
            </a:r>
            <a:endParaRPr b="0" i="0" sz="3060" u="none" cap="none" strike="noStrike">
              <a:solidFill>
                <a:schemeClr val="dk1"/>
              </a:solidFill>
              <a:latin typeface="Calibri"/>
              <a:ea typeface="Calibri"/>
              <a:cs typeface="Calibri"/>
              <a:sym typeface="Calibri"/>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Driving Near Vehicles with Flashing Lights</a:t>
            </a:r>
            <a:endParaRPr b="0" i="0" sz="3959" u="none" cap="none" strike="noStrike">
              <a:solidFill>
                <a:schemeClr val="dk1"/>
              </a:solidFill>
              <a:latin typeface="Calibri"/>
              <a:ea typeface="Calibri"/>
              <a:cs typeface="Calibri"/>
              <a:sym typeface="Calibri"/>
            </a:endParaRPr>
          </a:p>
        </p:txBody>
      </p:sp>
      <p:pic>
        <p:nvPicPr>
          <p:cNvPr id="165" name="Shape 165"/>
          <p:cNvPicPr preferRelativeResize="0"/>
          <p:nvPr>
            <p:ph idx="1" type="body"/>
          </p:nvPr>
        </p:nvPicPr>
        <p:blipFill rotWithShape="1">
          <a:blip r:embed="rId3">
            <a:alphaModFix/>
          </a:blip>
          <a:srcRect b="0" l="0" r="0" t="0"/>
          <a:stretch/>
        </p:blipFill>
        <p:spPr>
          <a:xfrm>
            <a:off x="3505200" y="2362200"/>
            <a:ext cx="5201356" cy="2925763"/>
          </a:xfrm>
          <a:prstGeom prst="rect">
            <a:avLst/>
          </a:prstGeom>
          <a:noFill/>
          <a:ln>
            <a:noFill/>
          </a:ln>
        </p:spPr>
      </p:pic>
      <p:sp>
        <p:nvSpPr>
          <p:cNvPr id="166" name="Shape 166"/>
          <p:cNvSpPr txBox="1"/>
          <p:nvPr/>
        </p:nvSpPr>
        <p:spPr>
          <a:xfrm>
            <a:off x="762000" y="2362200"/>
            <a:ext cx="251460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Motorists have to follow a series of steps to ensure their safety—and workers’ safety—when driving near a vehicle displaying rotating, oscillating, or flashing lights. </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Driving Near Vehicles with Flashing Lights</a:t>
            </a:r>
            <a:endParaRPr b="0" i="0" sz="3959" u="none" cap="none" strike="noStrike">
              <a:solidFill>
                <a:schemeClr val="dk1"/>
              </a:solidFill>
              <a:latin typeface="Calibri"/>
              <a:ea typeface="Calibri"/>
              <a:cs typeface="Calibri"/>
              <a:sym typeface="Calibri"/>
            </a:endParaRPr>
          </a:p>
        </p:txBody>
      </p:sp>
      <p:sp>
        <p:nvSpPr>
          <p:cNvPr id="172" name="Shape 172"/>
          <p:cNvSpPr txBox="1"/>
          <p:nvPr>
            <p:ph idx="1" type="body"/>
          </p:nvPr>
        </p:nvSpPr>
        <p:spPr>
          <a:xfrm>
            <a:off x="381000" y="1600200"/>
            <a:ext cx="8153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When approaching a stationary emergency/maintenance vehicle using visual signals (such as flashing lights), Illinois law requires motorists to yield, change to a lane away from the emergency workers when possible to leave a “buffer zone” between their car and the workers, and proceed with caution. This is sometimes called the “move </a:t>
            </a:r>
            <a:r>
              <a:rPr lang="en-US" sz="2960">
                <a:solidFill>
                  <a:srgbClr val="000000"/>
                </a:solidFill>
                <a:latin typeface="Open Sans"/>
                <a:ea typeface="Open Sans"/>
                <a:cs typeface="Open Sans"/>
                <a:sym typeface="Open Sans"/>
              </a:rPr>
              <a:t>o</a:t>
            </a:r>
            <a:r>
              <a:rPr b="0" i="0" lang="en-US" sz="2960" u="none" cap="none" strike="noStrike">
                <a:solidFill>
                  <a:srgbClr val="000000"/>
                </a:solidFill>
                <a:latin typeface="Open Sans"/>
                <a:ea typeface="Open Sans"/>
                <a:cs typeface="Open Sans"/>
                <a:sym typeface="Open Sans"/>
              </a:rPr>
              <a:t>ver</a:t>
            </a:r>
            <a:r>
              <a:rPr lang="en-US" sz="2960">
                <a:solidFill>
                  <a:srgbClr val="000000"/>
                </a:solidFill>
                <a:latin typeface="Open Sans"/>
                <a:ea typeface="Open Sans"/>
                <a:cs typeface="Open Sans"/>
                <a:sym typeface="Open Sans"/>
              </a:rPr>
              <a:t>”</a:t>
            </a:r>
            <a:r>
              <a:rPr b="0" i="0" lang="en-US" sz="2960" u="none" cap="none" strike="noStrike">
                <a:solidFill>
                  <a:srgbClr val="000000"/>
                </a:solidFill>
                <a:latin typeface="Open Sans"/>
                <a:ea typeface="Open Sans"/>
                <a:cs typeface="Open Sans"/>
                <a:sym typeface="Open Sans"/>
              </a:rPr>
              <a:t> </a:t>
            </a:r>
            <a:r>
              <a:rPr lang="en-US" sz="2960">
                <a:solidFill>
                  <a:srgbClr val="000000"/>
                </a:solidFill>
                <a:latin typeface="Open Sans"/>
                <a:ea typeface="Open Sans"/>
                <a:cs typeface="Open Sans"/>
                <a:sym typeface="Open Sans"/>
              </a:rPr>
              <a:t>l</a:t>
            </a:r>
            <a:r>
              <a:rPr b="0" i="0" lang="en-US" sz="2960" u="none" cap="none" strike="noStrike">
                <a:solidFill>
                  <a:srgbClr val="000000"/>
                </a:solidFill>
                <a:latin typeface="Open Sans"/>
                <a:ea typeface="Open Sans"/>
                <a:cs typeface="Open Sans"/>
                <a:sym typeface="Open Sans"/>
              </a:rPr>
              <a:t>aw. If a lane change is not possible, reduce speed and proceed with caution.</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Driving Near Vehicles with Flashing Lights</a:t>
            </a:r>
            <a:endParaRPr b="0" i="0" sz="3959" u="none" cap="none" strike="noStrike">
              <a:solidFill>
                <a:schemeClr val="dk1"/>
              </a:solidFill>
              <a:latin typeface="Calibri"/>
              <a:ea typeface="Calibri"/>
              <a:cs typeface="Calibri"/>
              <a:sym typeface="Calibri"/>
            </a:endParaRPr>
          </a:p>
        </p:txBody>
      </p:sp>
      <p:sp>
        <p:nvSpPr>
          <p:cNvPr id="178" name="Shape 178"/>
          <p:cNvSpPr txBox="1"/>
          <p:nvPr>
            <p:ph idx="1" type="body"/>
          </p:nvPr>
        </p:nvSpPr>
        <p:spPr>
          <a:xfrm>
            <a:off x="457200" y="1600200"/>
            <a:ext cx="2819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 “move over” law is designed to ensure the safety of everyone who is working or driving near an emergency or maintenance vehicle.</a:t>
            </a:r>
            <a:endParaRPr b="0" i="0" sz="2960" u="none" cap="none" strike="noStrike">
              <a:solidFill>
                <a:schemeClr val="dk1"/>
              </a:solidFill>
              <a:latin typeface="Calibri"/>
              <a:ea typeface="Calibri"/>
              <a:cs typeface="Calibri"/>
              <a:sym typeface="Calibri"/>
            </a:endParaRPr>
          </a:p>
        </p:txBody>
      </p:sp>
      <p:pic>
        <p:nvPicPr>
          <p:cNvPr id="179" name="Shape 179"/>
          <p:cNvPicPr preferRelativeResize="0"/>
          <p:nvPr/>
        </p:nvPicPr>
        <p:blipFill rotWithShape="1">
          <a:blip r:embed="rId3">
            <a:alphaModFix/>
          </a:blip>
          <a:srcRect b="0" l="0" r="0" t="0"/>
          <a:stretch/>
        </p:blipFill>
        <p:spPr>
          <a:xfrm>
            <a:off x="3429000" y="2147455"/>
            <a:ext cx="5365404" cy="2819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Driving Near Vehicles with Flashing Lights</a:t>
            </a:r>
            <a:endParaRPr b="0" i="0" sz="3959" u="none" cap="none" strike="noStrike">
              <a:solidFill>
                <a:schemeClr val="dk1"/>
              </a:solidFill>
              <a:latin typeface="Calibri"/>
              <a:ea typeface="Calibri"/>
              <a:cs typeface="Calibri"/>
              <a:sym typeface="Calibri"/>
            </a:endParaRPr>
          </a:p>
        </p:txBody>
      </p:sp>
      <p:sp>
        <p:nvSpPr>
          <p:cNvPr id="185" name="Shape 185"/>
          <p:cNvSpPr txBox="1"/>
          <p:nvPr>
            <p:ph idx="1" type="body"/>
          </p:nvPr>
        </p:nvSpPr>
        <p:spPr>
          <a:xfrm>
            <a:off x="457200" y="1600200"/>
            <a:ext cx="5117100" cy="5021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Drivers in Illinois are required to leave a “buffer zone” between their car and </a:t>
            </a:r>
            <a:r>
              <a:rPr b="1" i="1" lang="en-US" sz="2720" u="none" cap="none" strike="noStrike">
                <a:solidFill>
                  <a:schemeClr val="dk1"/>
                </a:solidFill>
                <a:latin typeface="Calibri"/>
                <a:ea typeface="Calibri"/>
                <a:cs typeface="Calibri"/>
                <a:sym typeface="Calibri"/>
              </a:rPr>
              <a:t>any </a:t>
            </a:r>
            <a:r>
              <a:rPr b="0" i="0" lang="en-US" sz="2720" u="none" cap="none" strike="noStrike">
                <a:solidFill>
                  <a:schemeClr val="dk1"/>
                </a:solidFill>
                <a:latin typeface="Calibri"/>
                <a:ea typeface="Calibri"/>
                <a:cs typeface="Calibri"/>
                <a:sym typeface="Calibri"/>
              </a:rPr>
              <a:t>vehicle on the shoulder that is displaying flashing lights</a:t>
            </a:r>
            <a:r>
              <a:rPr lang="en-US" sz="2720"/>
              <a:t>.  This includes</a:t>
            </a:r>
            <a:r>
              <a:rPr b="0" i="0" lang="en-US" sz="2720" u="none" cap="none" strike="noStrike">
                <a:solidFill>
                  <a:schemeClr val="dk1"/>
                </a:solidFill>
                <a:latin typeface="Calibri"/>
                <a:ea typeface="Calibri"/>
                <a:cs typeface="Calibri"/>
                <a:sym typeface="Calibri"/>
              </a:rPr>
              <a:t> cars on the shoulder displaying hazard flashers as well as other vehicles with flashing lights, including tow trucks, police and fire vehicles, motorist assistance vehicles, and highway maintenance vehicles. </a:t>
            </a:r>
            <a:endParaRPr b="0" i="0" sz="2720" u="none" cap="none" strike="noStrike">
              <a:solidFill>
                <a:schemeClr val="dk1"/>
              </a:solidFill>
              <a:latin typeface="Calibri"/>
              <a:ea typeface="Calibri"/>
              <a:cs typeface="Calibri"/>
              <a:sym typeface="Calibri"/>
            </a:endParaRPr>
          </a:p>
        </p:txBody>
      </p:sp>
      <p:pic>
        <p:nvPicPr>
          <p:cNvPr descr="C:\Users\Public\Pictures\Nova Social Media\Police SUV Dec 31 2017.jpg" id="186" name="Shape 186"/>
          <p:cNvPicPr preferRelativeResize="0"/>
          <p:nvPr/>
        </p:nvPicPr>
        <p:blipFill rotWithShape="1">
          <a:blip r:embed="rId3">
            <a:alphaModFix/>
          </a:blip>
          <a:srcRect b="0" l="0" r="0" t="0"/>
          <a:stretch/>
        </p:blipFill>
        <p:spPr>
          <a:xfrm>
            <a:off x="5692100" y="2668875"/>
            <a:ext cx="3451899" cy="2588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Emergency Vehicles: Pull to the Right for Sirens and Lights</a:t>
            </a:r>
            <a:endParaRPr b="0" i="0" sz="3959" u="none" cap="none" strike="noStrike">
              <a:solidFill>
                <a:schemeClr val="dk1"/>
              </a:solidFill>
              <a:latin typeface="Calibri"/>
              <a:ea typeface="Calibri"/>
              <a:cs typeface="Calibri"/>
              <a:sym typeface="Calibri"/>
            </a:endParaRPr>
          </a:p>
        </p:txBody>
      </p:sp>
      <p:sp>
        <p:nvSpPr>
          <p:cNvPr id="192" name="Shape 192"/>
          <p:cNvSpPr txBox="1"/>
          <p:nvPr>
            <p:ph idx="1" type="body"/>
          </p:nvPr>
        </p:nvSpPr>
        <p:spPr>
          <a:xfrm>
            <a:off x="457200" y="1600200"/>
            <a:ext cx="5105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When being approached by an emergency vehicle using audible and visual signals (lights and/or sirens), Illinois law requires motorists to immediately pull to the right side of the road and allow the emergency vehicle to pass. </a:t>
            </a:r>
            <a:endParaRPr b="0" i="0" sz="2960" u="none" cap="none" strike="noStrike">
              <a:solidFill>
                <a:schemeClr val="dk1"/>
              </a:solidFill>
              <a:latin typeface="Calibri"/>
              <a:ea typeface="Calibri"/>
              <a:cs typeface="Calibri"/>
              <a:sym typeface="Calibri"/>
            </a:endParaRPr>
          </a:p>
        </p:txBody>
      </p:sp>
      <p:pic>
        <p:nvPicPr>
          <p:cNvPr descr="C:\Users\Public\Pictures\Nova Social Media\Ambulance back for Sept 23 2015.jpg" id="193" name="Shape 193"/>
          <p:cNvPicPr preferRelativeResize="0"/>
          <p:nvPr/>
        </p:nvPicPr>
        <p:blipFill rotWithShape="1">
          <a:blip r:embed="rId3">
            <a:alphaModFix/>
          </a:blip>
          <a:srcRect b="0" l="0" r="0" t="0"/>
          <a:stretch/>
        </p:blipFill>
        <p:spPr>
          <a:xfrm>
            <a:off x="5791200" y="2438400"/>
            <a:ext cx="3276600" cy="2457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Emergency Vehicles: Pull to the Right for Sirens and Lights</a:t>
            </a:r>
            <a:endParaRPr b="0" i="0" sz="3959" u="none" cap="none" strike="noStrike">
              <a:solidFill>
                <a:schemeClr val="dk1"/>
              </a:solidFill>
              <a:latin typeface="Calibri"/>
              <a:ea typeface="Calibri"/>
              <a:cs typeface="Calibri"/>
              <a:sym typeface="Calibri"/>
            </a:endParaRPr>
          </a:p>
        </p:txBody>
      </p:sp>
      <p:sp>
        <p:nvSpPr>
          <p:cNvPr id="199" name="Shape 199"/>
          <p:cNvSpPr txBox="1"/>
          <p:nvPr>
            <p:ph idx="1" type="body"/>
          </p:nvPr>
        </p:nvSpPr>
        <p:spPr>
          <a:xfrm>
            <a:off x="457199" y="1600201"/>
            <a:ext cx="7678757" cy="190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325"/>
              <a:buFont typeface="Arial"/>
              <a:buChar char="•"/>
            </a:pPr>
            <a:r>
              <a:rPr b="0" i="0" lang="en-US" sz="2325" u="none" cap="none" strike="noStrike">
                <a:solidFill>
                  <a:srgbClr val="000000"/>
                </a:solidFill>
                <a:latin typeface="Open Sans"/>
                <a:ea typeface="Open Sans"/>
                <a:cs typeface="Open Sans"/>
                <a:sym typeface="Open Sans"/>
              </a:rPr>
              <a:t>In some cases a complete stop may be necessary to allow the emergency vehicle to pass. If stopped at an intersection with two-way traffic, remain stopped until the emergency vehicle passes.</a:t>
            </a:r>
            <a:endParaRPr b="0" i="0" sz="2557" u="none" cap="none" strike="noStrike">
              <a:solidFill>
                <a:srgbClr val="000000"/>
              </a:solidFill>
              <a:latin typeface="Calibri"/>
              <a:ea typeface="Calibri"/>
              <a:cs typeface="Calibri"/>
              <a:sym typeface="Calibri"/>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id="200" name="Shape 200"/>
          <p:cNvPicPr preferRelativeResize="0"/>
          <p:nvPr/>
        </p:nvPicPr>
        <p:blipFill rotWithShape="1">
          <a:blip r:embed="rId3">
            <a:alphaModFix/>
          </a:blip>
          <a:srcRect b="0" l="0" r="0" t="0"/>
          <a:stretch/>
        </p:blipFill>
        <p:spPr>
          <a:xfrm>
            <a:off x="1655618" y="3124200"/>
            <a:ext cx="6002357" cy="325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Zone Safety</a:t>
            </a:r>
            <a:endParaRPr b="0" i="0" sz="4400" u="none" cap="none" strike="noStrike">
              <a:solidFill>
                <a:schemeClr val="dk1"/>
              </a:solidFill>
              <a:latin typeface="Calibri"/>
              <a:ea typeface="Calibri"/>
              <a:cs typeface="Calibri"/>
              <a:sym typeface="Calibri"/>
            </a:endParaRPr>
          </a:p>
        </p:txBody>
      </p:sp>
      <p:sp>
        <p:nvSpPr>
          <p:cNvPr id="206" name="Shape 20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2960"/>
              <a:buFont typeface="Arial"/>
              <a:buNone/>
            </a:pPr>
            <a:r>
              <a:rPr b="0" i="0" lang="en-US" sz="2960" u="none" cap="none" strike="noStrike">
                <a:solidFill>
                  <a:srgbClr val="000000"/>
                </a:solidFill>
                <a:latin typeface="Open Sans"/>
                <a:ea typeface="Open Sans"/>
                <a:cs typeface="Open Sans"/>
                <a:sym typeface="Open Sans"/>
              </a:rPr>
              <a:t>When approaching a marked school zone (typical school hours are 7 a.m.-4 p.m.) on days when school is in operation and children are present [e.g., visible outdoors, near school grounds], a driver must:</a:t>
            </a:r>
            <a:endParaRPr/>
          </a:p>
          <a:p>
            <a:pPr indent="-342900" lvl="0" marL="342900" marR="0" rtl="0" algn="l">
              <a:lnSpc>
                <a:spcPct val="80000"/>
              </a:lnSpc>
              <a:spcBef>
                <a:spcPts val="592"/>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Discontinue wireless/cell phone use (unless using a hands-free device that may include the use of a single-sided headset), </a:t>
            </a:r>
            <a:endParaRPr/>
          </a:p>
          <a:p>
            <a:pPr indent="-342900" lvl="0" marL="342900" marR="0" rtl="0" algn="l">
              <a:lnSpc>
                <a:spcPct val="80000"/>
              </a:lnSpc>
              <a:spcBef>
                <a:spcPts val="592"/>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Reduce speed to 20 mph, and</a:t>
            </a:r>
            <a:endParaRPr/>
          </a:p>
          <a:p>
            <a:pPr indent="-342900" lvl="0" marL="342900" marR="0" rtl="0" algn="l">
              <a:lnSpc>
                <a:spcPct val="80000"/>
              </a:lnSpc>
              <a:spcBef>
                <a:spcPts val="592"/>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Stop and yield the right-of-way to any children or adults in the crosswalk area.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Introduction &amp; Welcome</a:t>
            </a:r>
            <a:endParaRPr b="0" i="0" sz="4400" u="none" cap="none" strike="noStrike">
              <a:solidFill>
                <a:schemeClr val="dk1"/>
              </a:solidFill>
              <a:latin typeface="Calibri"/>
              <a:ea typeface="Calibri"/>
              <a:cs typeface="Calibri"/>
              <a:sym typeface="Calibri"/>
            </a:endParaRPr>
          </a:p>
        </p:txBody>
      </p:sp>
      <p:sp>
        <p:nvSpPr>
          <p:cNvPr id="91" name="Shape 91"/>
          <p:cNvSpPr txBox="1"/>
          <p:nvPr>
            <p:ph idx="1" type="body"/>
          </p:nvPr>
        </p:nvSpPr>
        <p:spPr>
          <a:xfrm>
            <a:off x="457200" y="1600200"/>
            <a:ext cx="7772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Welcome to </a:t>
            </a:r>
            <a:r>
              <a:rPr lang="en-US"/>
              <a:t>iDrivio’s</a:t>
            </a:r>
            <a:r>
              <a:rPr b="0" i="0" lang="en-US" sz="3200" u="none" cap="none" strike="noStrike">
                <a:solidFill>
                  <a:schemeClr val="dk1"/>
                </a:solidFill>
                <a:latin typeface="Calibri"/>
                <a:ea typeface="Calibri"/>
                <a:cs typeface="Calibri"/>
                <a:sym typeface="Calibri"/>
              </a:rPr>
              <a:t> Online Written Exam Preparation Course part 1!  This presentation will prepare you to take the Written Exam administered by the </a:t>
            </a:r>
            <a:r>
              <a:rPr lang="en-US"/>
              <a:t>Illinois</a:t>
            </a:r>
            <a:r>
              <a:rPr b="0" i="0" lang="en-US" sz="3200" u="none" cap="none" strike="noStrike">
                <a:solidFill>
                  <a:schemeClr val="dk1"/>
                </a:solidFill>
                <a:latin typeface="Calibri"/>
                <a:ea typeface="Calibri"/>
                <a:cs typeface="Calibri"/>
                <a:sym typeface="Calibri"/>
              </a:rPr>
              <a:t> Secretary of State when you apply for an instruction permit or renew your driver’s license.  </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 navigate through the presentation, click the forward and back arrows on the screen.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Funeral Procession Safety</a:t>
            </a:r>
            <a:endParaRPr b="0" i="0" sz="4400" u="none" cap="none" strike="noStrike">
              <a:solidFill>
                <a:schemeClr val="dk1"/>
              </a:solidFill>
              <a:latin typeface="Calibri"/>
              <a:ea typeface="Calibri"/>
              <a:cs typeface="Calibri"/>
              <a:sym typeface="Calibri"/>
            </a:endParaRPr>
          </a:p>
        </p:txBody>
      </p:sp>
      <p:sp>
        <p:nvSpPr>
          <p:cNvPr id="212" name="Shape 2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Motorists encountering a funeral procession</a:t>
            </a:r>
            <a:r>
              <a:rPr b="1" i="0" lang="en-US" sz="2720" u="none" cap="none" strike="noStrike">
                <a:solidFill>
                  <a:srgbClr val="000000"/>
                </a:solidFill>
                <a:latin typeface="Open Sans"/>
                <a:ea typeface="Open Sans"/>
                <a:cs typeface="Open Sans"/>
                <a:sym typeface="Open Sans"/>
              </a:rPr>
              <a:t> must yield the right-of-way to all vehicles in the procession. </a:t>
            </a:r>
            <a:endParaRPr/>
          </a:p>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Motorists </a:t>
            </a:r>
            <a:r>
              <a:rPr lang="en-US" sz="2720">
                <a:solidFill>
                  <a:srgbClr val="000000"/>
                </a:solidFill>
                <a:latin typeface="Open Sans"/>
                <a:ea typeface="Open Sans"/>
                <a:cs typeface="Open Sans"/>
                <a:sym typeface="Open Sans"/>
              </a:rPr>
              <a:t>must</a:t>
            </a:r>
            <a:r>
              <a:rPr b="0" i="0" lang="en-US" sz="2720" u="none" cap="none" strike="noStrike">
                <a:solidFill>
                  <a:srgbClr val="000000"/>
                </a:solidFill>
                <a:latin typeface="Open Sans"/>
                <a:ea typeface="Open Sans"/>
                <a:cs typeface="Open Sans"/>
                <a:sym typeface="Open Sans"/>
              </a:rPr>
              <a:t> NOT drive between vehicles in an organized funeral procession, except when required to do so by a law enforcement officer; must NOT join a funeral procession for the purpose of securing the right-of-way; or attempt to pass any vehicle in an organized funeral procession, except where a passing lane has been specifically provided.</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Right-of-Way: An Overview</a:t>
            </a:r>
            <a:endParaRPr b="0" i="0" sz="4400" u="none" cap="none" strike="noStrike">
              <a:solidFill>
                <a:schemeClr val="dk1"/>
              </a:solidFill>
              <a:latin typeface="Calibri"/>
              <a:ea typeface="Calibri"/>
              <a:cs typeface="Calibri"/>
              <a:sym typeface="Calibri"/>
            </a:endParaRPr>
          </a:p>
        </p:txBody>
      </p:sp>
      <p:sp>
        <p:nvSpPr>
          <p:cNvPr id="218" name="Shape 2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Right-of-way laws help keep order on the roads.  A driver must yield the right-of-way to other drivers or pedestrians:</a:t>
            </a:r>
            <a:endParaRPr b="0" i="0" sz="306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When making a right turn on a red light after a complete stop.</a:t>
            </a:r>
            <a:endParaRPr b="0" i="0" sz="306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After coming to a complete stop at an intersection where there is a stop sign or flashing red signal. If there is no stop line, stop before the crosswalk. If there is no crosswalk or stop line, stop at a place where all approaching traffic can be seen.</a:t>
            </a:r>
            <a:endParaRPr b="0" i="0" sz="306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Right-of-Way: Who Goes First?</a:t>
            </a:r>
            <a:endParaRPr b="0" i="0" sz="4400" u="none" cap="none" strike="noStrike">
              <a:solidFill>
                <a:schemeClr val="dk1"/>
              </a:solidFill>
              <a:latin typeface="Calibri"/>
              <a:ea typeface="Calibri"/>
              <a:cs typeface="Calibri"/>
              <a:sym typeface="Calibri"/>
            </a:endParaRPr>
          </a:p>
        </p:txBody>
      </p:sp>
      <p:sp>
        <p:nvSpPr>
          <p:cNvPr id="224" name="Shape 224"/>
          <p:cNvSpPr txBox="1"/>
          <p:nvPr>
            <p:ph idx="1" type="body"/>
          </p:nvPr>
        </p:nvSpPr>
        <p:spPr>
          <a:xfrm>
            <a:off x="457200" y="1600200"/>
            <a:ext cx="4724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Who gets to go first when multiple cars are present at an intersection?</a:t>
            </a:r>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When more than one driver reaches a four-way stop intersection, the </a:t>
            </a:r>
            <a:r>
              <a:rPr b="1" i="0" lang="en-US" sz="2240" u="none" cap="none" strike="noStrike">
                <a:solidFill>
                  <a:srgbClr val="000000"/>
                </a:solidFill>
                <a:latin typeface="Open Sans"/>
                <a:ea typeface="Open Sans"/>
                <a:cs typeface="Open Sans"/>
                <a:sym typeface="Open Sans"/>
              </a:rPr>
              <a:t>first driver to stop should be the first to go. </a:t>
            </a:r>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When two vehicles on different roadways arrive at a four-way stop intersection at the same time, </a:t>
            </a:r>
            <a:r>
              <a:rPr b="1" i="0" lang="en-US" sz="2240" u="none" cap="none" strike="noStrike">
                <a:solidFill>
                  <a:srgbClr val="000000"/>
                </a:solidFill>
                <a:latin typeface="Open Sans"/>
                <a:ea typeface="Open Sans"/>
                <a:cs typeface="Open Sans"/>
                <a:sym typeface="Open Sans"/>
              </a:rPr>
              <a:t>the vehicle on the left should yield to the vehicle on the right.</a:t>
            </a:r>
            <a:endParaRPr b="1" i="0" sz="252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spcAft>
                <a:spcPts val="0"/>
              </a:spcAft>
              <a:buClr>
                <a:schemeClr val="dk1"/>
              </a:buClr>
              <a:buSzPts val="2240"/>
              <a:buFont typeface="Arial"/>
              <a:buNone/>
            </a:pPr>
            <a:r>
              <a:t/>
            </a:r>
            <a:endParaRPr b="0" i="0" sz="2240" u="none" cap="none" strike="noStrike">
              <a:solidFill>
                <a:schemeClr val="dk1"/>
              </a:solidFill>
              <a:latin typeface="Calibri"/>
              <a:ea typeface="Calibri"/>
              <a:cs typeface="Calibri"/>
              <a:sym typeface="Calibri"/>
            </a:endParaRPr>
          </a:p>
        </p:txBody>
      </p:sp>
      <p:sp>
        <p:nvSpPr>
          <p:cNvPr id="225" name="Shape 225"/>
          <p:cNvSpPr/>
          <p:nvPr/>
        </p:nvSpPr>
        <p:spPr>
          <a:xfrm>
            <a:off x="4453217" y="3244334"/>
            <a:ext cx="2375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26" name="Shape 226"/>
          <p:cNvPicPr preferRelativeResize="0"/>
          <p:nvPr/>
        </p:nvPicPr>
        <p:blipFill rotWithShape="1">
          <a:blip r:embed="rId3">
            <a:alphaModFix/>
          </a:blip>
          <a:srcRect b="0" l="0" r="0" t="0"/>
          <a:stretch/>
        </p:blipFill>
        <p:spPr>
          <a:xfrm>
            <a:off x="5334000" y="2209800"/>
            <a:ext cx="3425825" cy="304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Right-of-Way: Who Goes First?</a:t>
            </a:r>
            <a:endParaRPr b="0" i="0" sz="4400" u="none" cap="none" strike="noStrike">
              <a:solidFill>
                <a:schemeClr val="dk1"/>
              </a:solidFill>
              <a:latin typeface="Calibri"/>
              <a:ea typeface="Calibri"/>
              <a:cs typeface="Calibri"/>
              <a:sym typeface="Calibri"/>
            </a:endParaRPr>
          </a:p>
        </p:txBody>
      </p:sp>
      <p:sp>
        <p:nvSpPr>
          <p:cNvPr id="232" name="Shape 232"/>
          <p:cNvSpPr txBox="1"/>
          <p:nvPr>
            <p:ph idx="1" type="body"/>
          </p:nvPr>
        </p:nvSpPr>
        <p:spPr>
          <a:xfrm>
            <a:off x="457200" y="1600200"/>
            <a:ext cx="41712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700"/>
              <a:buFont typeface="Arial"/>
              <a:buChar char="•"/>
            </a:pPr>
            <a:r>
              <a:rPr b="0" i="0" lang="en-US" sz="2700" u="none" cap="none" strike="noStrike">
                <a:solidFill>
                  <a:srgbClr val="000000"/>
                </a:solidFill>
                <a:latin typeface="Open Sans"/>
                <a:ea typeface="Open Sans"/>
                <a:cs typeface="Open Sans"/>
                <a:sym typeface="Open Sans"/>
              </a:rPr>
              <a:t>When two vehicles on different roadways reach an </a:t>
            </a:r>
            <a:r>
              <a:rPr b="1" i="0" lang="en-US" sz="2700" u="none" cap="none" strike="noStrike">
                <a:solidFill>
                  <a:srgbClr val="000000"/>
                </a:solidFill>
                <a:latin typeface="Open Sans"/>
                <a:ea typeface="Open Sans"/>
                <a:cs typeface="Open Sans"/>
                <a:sym typeface="Open Sans"/>
              </a:rPr>
              <a:t>uncontrolled intersection</a:t>
            </a:r>
            <a:r>
              <a:rPr i="0" lang="en-US" sz="2700" u="none" cap="none" strike="noStrike">
                <a:solidFill>
                  <a:srgbClr val="000000"/>
                </a:solidFill>
                <a:latin typeface="Open Sans"/>
                <a:ea typeface="Open Sans"/>
                <a:cs typeface="Open Sans"/>
                <a:sym typeface="Open Sans"/>
              </a:rPr>
              <a:t> (no traffic signs) </a:t>
            </a:r>
            <a:r>
              <a:rPr b="0" i="0" lang="en-US" sz="2700" u="none" cap="none" strike="noStrike">
                <a:solidFill>
                  <a:srgbClr val="000000"/>
                </a:solidFill>
                <a:latin typeface="Open Sans"/>
                <a:ea typeface="Open Sans"/>
                <a:cs typeface="Open Sans"/>
                <a:sym typeface="Open Sans"/>
              </a:rPr>
              <a:t>at the same time, </a:t>
            </a:r>
            <a:r>
              <a:rPr b="1" i="0" lang="en-US" sz="2700" u="none" cap="none" strike="noStrike">
                <a:solidFill>
                  <a:srgbClr val="000000"/>
                </a:solidFill>
                <a:latin typeface="Open Sans"/>
                <a:ea typeface="Open Sans"/>
                <a:cs typeface="Open Sans"/>
                <a:sym typeface="Open Sans"/>
              </a:rPr>
              <a:t>the vehicle on the left should yield to the vehicle on the right.</a:t>
            </a:r>
            <a:endParaRPr b="1" i="0" sz="31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33" name="Shape 233"/>
          <p:cNvPicPr preferRelativeResize="0"/>
          <p:nvPr/>
        </p:nvPicPr>
        <p:blipFill>
          <a:blip r:embed="rId3">
            <a:alphaModFix/>
          </a:blip>
          <a:stretch>
            <a:fillRect/>
          </a:stretch>
        </p:blipFill>
        <p:spPr>
          <a:xfrm>
            <a:off x="4712775" y="2018801"/>
            <a:ext cx="4431225" cy="3005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Right-of-Way: Who Goes First?</a:t>
            </a:r>
            <a:endParaRPr b="0" i="0" sz="4400" u="none" cap="none" strike="noStrike">
              <a:solidFill>
                <a:schemeClr val="dk1"/>
              </a:solidFill>
              <a:latin typeface="Calibri"/>
              <a:ea typeface="Calibri"/>
              <a:cs typeface="Calibri"/>
              <a:sym typeface="Calibri"/>
            </a:endParaRPr>
          </a:p>
        </p:txBody>
      </p:sp>
      <p:sp>
        <p:nvSpPr>
          <p:cNvPr id="239" name="Shape 2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When two cars are stopped at an intersection with one driver signaling a left turn and the other car going straight ahead, the person who wants to turn left should wait for the person who is going straight to clear the intersection.  Once it is clear, the driver turning left is allowed to turn.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Yielding to Pedestrians</a:t>
            </a:r>
            <a:endParaRPr b="0" i="0" sz="4400" u="none" cap="none" strike="noStrike">
              <a:solidFill>
                <a:schemeClr val="dk1"/>
              </a:solidFill>
              <a:latin typeface="Calibri"/>
              <a:ea typeface="Calibri"/>
              <a:cs typeface="Calibri"/>
              <a:sym typeface="Calibri"/>
            </a:endParaRPr>
          </a:p>
        </p:txBody>
      </p:sp>
      <p:sp>
        <p:nvSpPr>
          <p:cNvPr id="245" name="Shape 245"/>
          <p:cNvSpPr txBox="1"/>
          <p:nvPr>
            <p:ph idx="1" type="body"/>
          </p:nvPr>
        </p:nvSpPr>
        <p:spPr>
          <a:xfrm>
            <a:off x="457200" y="1600200"/>
            <a:ext cx="46482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0000"/>
              </a:buClr>
              <a:buSzPts val="2960"/>
              <a:buFont typeface="Arial"/>
              <a:buNone/>
            </a:pPr>
            <a:r>
              <a:rPr b="0" i="0" lang="en-US" sz="2960" u="none" cap="none" strike="noStrike">
                <a:solidFill>
                  <a:srgbClr val="000000"/>
                </a:solidFill>
                <a:latin typeface="Open Sans"/>
                <a:ea typeface="Open Sans"/>
                <a:cs typeface="Open Sans"/>
                <a:sym typeface="Open Sans"/>
              </a:rPr>
              <a:t>A driver must come to a complete stop (and yield):</a:t>
            </a:r>
            <a:endParaRPr b="0" i="0" sz="333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When a pedestrian is in a marked crosswalk.</a:t>
            </a:r>
            <a:endParaRPr b="0" i="0" sz="333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On school days, when children are in close proximity to a school zone crosswalk.</a:t>
            </a:r>
            <a:endParaRPr b="0" i="0" sz="3330" u="none" cap="none" strike="noStrike">
              <a:solidFill>
                <a:schemeClr val="dk1"/>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960"/>
              <a:buFont typeface="Arial"/>
              <a:buNone/>
            </a:pPr>
            <a:r>
              <a:rPr b="0" i="0" lang="en-US" sz="2960" u="none" cap="none" strike="noStrike">
                <a:solidFill>
                  <a:srgbClr val="000000"/>
                </a:solidFill>
                <a:latin typeface="Open Sans"/>
                <a:ea typeface="Open Sans"/>
                <a:cs typeface="Open Sans"/>
                <a:sym typeface="Open Sans"/>
              </a:rPr>
              <a:t> </a:t>
            </a:r>
            <a:endParaRPr b="0" i="0" sz="3330" u="none" cap="none" strike="noStrike">
              <a:solidFill>
                <a:schemeClr val="dk1"/>
              </a:solidFill>
              <a:latin typeface="Calibri"/>
              <a:ea typeface="Calibri"/>
              <a:cs typeface="Calibri"/>
              <a:sym typeface="Calibri"/>
            </a:endParaRPr>
          </a:p>
          <a:p>
            <a:pPr indent="-154940" lvl="0" marL="342900" marR="0" rtl="0" algn="l">
              <a:lnSpc>
                <a:spcPct val="9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descr="C:\Users\Public\Pictures\Nova Social Media\Chicago crosswalk enforcement photo.jpg" id="246" name="Shape 246"/>
          <p:cNvPicPr preferRelativeResize="0"/>
          <p:nvPr/>
        </p:nvPicPr>
        <p:blipFill rotWithShape="1">
          <a:blip r:embed="rId3">
            <a:alphaModFix/>
          </a:blip>
          <a:srcRect b="0" l="0" r="0" t="0"/>
          <a:stretch/>
        </p:blipFill>
        <p:spPr>
          <a:xfrm>
            <a:off x="5410200" y="1981200"/>
            <a:ext cx="2438400" cy="35544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Yielding to Pedestrians</a:t>
            </a:r>
            <a:endParaRPr b="0" i="0" sz="4400" u="none" cap="none" strike="noStrike">
              <a:solidFill>
                <a:schemeClr val="dk1"/>
              </a:solidFill>
              <a:latin typeface="Calibri"/>
              <a:ea typeface="Calibri"/>
              <a:cs typeface="Calibri"/>
              <a:sym typeface="Calibri"/>
            </a:endParaRPr>
          </a:p>
        </p:txBody>
      </p:sp>
      <p:sp>
        <p:nvSpPr>
          <p:cNvPr id="252" name="Shape 252"/>
          <p:cNvSpPr txBox="1"/>
          <p:nvPr>
            <p:ph idx="1" type="body"/>
          </p:nvPr>
        </p:nvSpPr>
        <p:spPr>
          <a:xfrm>
            <a:off x="457200" y="1417650"/>
            <a:ext cx="5257800" cy="5355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12"/>
              <a:buFont typeface="Arial"/>
              <a:buNone/>
            </a:pPr>
            <a:r>
              <a:rPr b="0" i="0" lang="en-US" sz="2812" u="none" cap="none" strike="noStrike">
                <a:solidFill>
                  <a:schemeClr val="dk1"/>
                </a:solidFill>
                <a:latin typeface="Calibri"/>
                <a:ea typeface="Calibri"/>
                <a:cs typeface="Calibri"/>
                <a:sym typeface="Calibri"/>
              </a:rPr>
              <a:t>A driver must yield to a pedestrian:</a:t>
            </a:r>
            <a:endParaRPr/>
          </a:p>
          <a:p>
            <a:pPr indent="-342900" lvl="0" marL="342900" marR="0" rtl="0" algn="l">
              <a:lnSpc>
                <a:spcPct val="80000"/>
              </a:lnSpc>
              <a:spcBef>
                <a:spcPts val="562"/>
              </a:spcBef>
              <a:spcAft>
                <a:spcPts val="0"/>
              </a:spcAft>
              <a:buClr>
                <a:schemeClr val="dk1"/>
              </a:buClr>
              <a:buSzPts val="2812"/>
              <a:buFont typeface="Arial"/>
              <a:buChar char="•"/>
            </a:pPr>
            <a:r>
              <a:rPr b="0" i="0" lang="en-US" sz="2812" u="none" cap="none" strike="noStrike">
                <a:solidFill>
                  <a:schemeClr val="dk1"/>
                </a:solidFill>
                <a:latin typeface="Calibri"/>
                <a:ea typeface="Calibri"/>
                <a:cs typeface="Calibri"/>
                <a:sym typeface="Calibri"/>
              </a:rPr>
              <a:t>When a pedestrian is in an unmarked crosswalk on the driver’s side of the roadway and there are no traffic control signals.</a:t>
            </a:r>
            <a:endParaRPr/>
          </a:p>
          <a:p>
            <a:pPr indent="-342900" lvl="0" marL="342900" marR="0" rtl="0" algn="l">
              <a:lnSpc>
                <a:spcPct val="80000"/>
              </a:lnSpc>
              <a:spcBef>
                <a:spcPts val="562"/>
              </a:spcBef>
              <a:spcAft>
                <a:spcPts val="0"/>
              </a:spcAft>
              <a:buClr>
                <a:schemeClr val="dk1"/>
              </a:buClr>
              <a:buSzPts val="2812"/>
              <a:buFont typeface="Arial"/>
              <a:buChar char="•"/>
            </a:pPr>
            <a:r>
              <a:rPr b="0" i="0" lang="en-US" sz="2812" u="none" cap="none" strike="noStrike">
                <a:solidFill>
                  <a:schemeClr val="dk1"/>
                </a:solidFill>
                <a:latin typeface="Calibri"/>
                <a:ea typeface="Calibri"/>
                <a:cs typeface="Calibri"/>
                <a:sym typeface="Calibri"/>
              </a:rPr>
              <a:t>When making a turn at any intersection.</a:t>
            </a:r>
            <a:endParaRPr/>
          </a:p>
          <a:p>
            <a:pPr indent="-342900" lvl="0" marL="342900" marR="0" rtl="0" algn="l">
              <a:lnSpc>
                <a:spcPct val="80000"/>
              </a:lnSpc>
              <a:spcBef>
                <a:spcPts val="562"/>
              </a:spcBef>
              <a:spcAft>
                <a:spcPts val="0"/>
              </a:spcAft>
              <a:buClr>
                <a:schemeClr val="dk1"/>
              </a:buClr>
              <a:buSzPts val="2812"/>
              <a:buFont typeface="Arial"/>
              <a:buChar char="•"/>
            </a:pPr>
            <a:r>
              <a:rPr b="0" i="0" lang="en-US" sz="2812" u="none" cap="none" strike="noStrike">
                <a:solidFill>
                  <a:schemeClr val="dk1"/>
                </a:solidFill>
                <a:latin typeface="Calibri"/>
                <a:ea typeface="Calibri"/>
                <a:cs typeface="Calibri"/>
                <a:sym typeface="Calibri"/>
              </a:rPr>
              <a:t>When making a lawful turn on a red light after coming to a complete stop.</a:t>
            </a:r>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C:\Users\Public\Pictures\Nova Social Media\Crosswalk photo July 25 2014.jpg" id="253" name="Shape 253"/>
          <p:cNvPicPr preferRelativeResize="0"/>
          <p:nvPr/>
        </p:nvPicPr>
        <p:blipFill rotWithShape="1">
          <a:blip r:embed="rId3">
            <a:alphaModFix/>
          </a:blip>
          <a:srcRect b="0" l="0" r="0" t="0"/>
          <a:stretch/>
        </p:blipFill>
        <p:spPr>
          <a:xfrm>
            <a:off x="5715000" y="1877291"/>
            <a:ext cx="3200400" cy="4267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Yielding to Pedestrians</a:t>
            </a:r>
            <a:endParaRPr b="0" i="0" sz="4400" u="none" cap="none" strike="noStrike">
              <a:solidFill>
                <a:schemeClr val="dk1"/>
              </a:solidFill>
              <a:latin typeface="Calibri"/>
              <a:ea typeface="Calibri"/>
              <a:cs typeface="Calibri"/>
              <a:sym typeface="Calibri"/>
            </a:endParaRPr>
          </a:p>
        </p:txBody>
      </p:sp>
      <p:sp>
        <p:nvSpPr>
          <p:cNvPr id="259" name="Shape 259"/>
          <p:cNvSpPr txBox="1"/>
          <p:nvPr>
            <p:ph idx="1" type="body"/>
          </p:nvPr>
        </p:nvSpPr>
        <p:spPr>
          <a:xfrm>
            <a:off x="457200" y="1600200"/>
            <a:ext cx="4897500" cy="472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5"/>
              <a:buFont typeface="Arial"/>
              <a:buNone/>
            </a:pPr>
            <a:r>
              <a:rPr b="0" i="0" lang="en-US" sz="2405" u="none" cap="none" strike="noStrike">
                <a:solidFill>
                  <a:srgbClr val="000000"/>
                </a:solidFill>
                <a:latin typeface="Calibri"/>
                <a:ea typeface="Calibri"/>
                <a:cs typeface="Calibri"/>
                <a:sym typeface="Calibri"/>
              </a:rPr>
              <a:t>A driver must yield to a pedestrian:</a:t>
            </a:r>
            <a:endParaRPr/>
          </a:p>
          <a:p>
            <a:pPr indent="-342900" lvl="0" marL="342900" marR="0" rtl="0" algn="l">
              <a:lnSpc>
                <a:spcPct val="90000"/>
              </a:lnSpc>
              <a:spcBef>
                <a:spcPts val="481"/>
              </a:spcBef>
              <a:spcAft>
                <a:spcPts val="0"/>
              </a:spcAft>
              <a:buClr>
                <a:srgbClr val="000000"/>
              </a:buClr>
              <a:buSzPts val="2405"/>
              <a:buFont typeface="Arial"/>
              <a:buChar char="•"/>
            </a:pPr>
            <a:r>
              <a:rPr b="0" i="0" lang="en-US" sz="2405" u="none" cap="none" strike="noStrike">
                <a:solidFill>
                  <a:srgbClr val="000000"/>
                </a:solidFill>
                <a:latin typeface="Calibri"/>
                <a:ea typeface="Calibri"/>
                <a:cs typeface="Calibri"/>
                <a:sym typeface="Calibri"/>
              </a:rPr>
              <a:t>After coming to a complete stop at a stop sign or flashing red signal at an intersection.</a:t>
            </a:r>
            <a:endParaRPr/>
          </a:p>
          <a:p>
            <a:pPr indent="-342900" lvl="0" marL="342900" marR="0" rtl="0" algn="l">
              <a:lnSpc>
                <a:spcPct val="90000"/>
              </a:lnSpc>
              <a:spcBef>
                <a:spcPts val="481"/>
              </a:spcBef>
              <a:spcAft>
                <a:spcPts val="0"/>
              </a:spcAft>
              <a:buClr>
                <a:srgbClr val="000000"/>
              </a:buClr>
              <a:buSzPts val="2405"/>
              <a:buFont typeface="Arial"/>
              <a:buChar char="•"/>
            </a:pPr>
            <a:r>
              <a:rPr b="0" i="0" lang="en-US" sz="2405" u="none" cap="none" strike="noStrike">
                <a:solidFill>
                  <a:srgbClr val="000000"/>
                </a:solidFill>
                <a:latin typeface="Calibri"/>
                <a:ea typeface="Calibri"/>
                <a:cs typeface="Calibri"/>
                <a:sym typeface="Calibri"/>
              </a:rPr>
              <a:t>When a pedestrian enters a crosswalk before the traffic light change</a:t>
            </a:r>
            <a:r>
              <a:rPr lang="en-US" sz="2405">
                <a:solidFill>
                  <a:srgbClr val="000000"/>
                </a:solidFill>
              </a:rPr>
              <a:t>s</a:t>
            </a:r>
            <a:r>
              <a:rPr b="0" i="0" lang="en-US" sz="2405" u="none" cap="none" strike="noStrike">
                <a:solidFill>
                  <a:srgbClr val="000000"/>
                </a:solidFill>
                <a:latin typeface="Calibri"/>
                <a:ea typeface="Calibri"/>
                <a:cs typeface="Calibri"/>
                <a:sym typeface="Calibri"/>
              </a:rPr>
              <a:t>.</a:t>
            </a:r>
            <a:endParaRPr/>
          </a:p>
          <a:p>
            <a:pPr indent="-342900" lvl="0" marL="342900" marR="0" rtl="0" algn="l">
              <a:lnSpc>
                <a:spcPct val="90000"/>
              </a:lnSpc>
              <a:spcBef>
                <a:spcPts val="481"/>
              </a:spcBef>
              <a:spcAft>
                <a:spcPts val="0"/>
              </a:spcAft>
              <a:buClr>
                <a:srgbClr val="000000"/>
              </a:buClr>
              <a:buSzPts val="2405"/>
              <a:buFont typeface="Arial"/>
              <a:buChar char="•"/>
            </a:pPr>
            <a:r>
              <a:rPr b="0" i="0" lang="en-US" sz="2405" u="none" cap="none" strike="noStrike">
                <a:solidFill>
                  <a:srgbClr val="000000"/>
                </a:solidFill>
                <a:latin typeface="Calibri"/>
                <a:ea typeface="Calibri"/>
                <a:cs typeface="Calibri"/>
                <a:sym typeface="Calibri"/>
              </a:rPr>
              <a:t>When a pedestrian is walking with a green light, to a walking person symbol or a walk signal.</a:t>
            </a:r>
            <a:endParaRPr/>
          </a:p>
          <a:p>
            <a:pPr indent="-342900" lvl="0" marL="342900" marR="0" rtl="0" algn="l">
              <a:lnSpc>
                <a:spcPct val="90000"/>
              </a:lnSpc>
              <a:spcBef>
                <a:spcPts val="481"/>
              </a:spcBef>
              <a:spcAft>
                <a:spcPts val="0"/>
              </a:spcAft>
              <a:buClr>
                <a:srgbClr val="000000"/>
              </a:buClr>
              <a:buSzPts val="2405"/>
              <a:buFont typeface="Arial"/>
              <a:buChar char="•"/>
            </a:pPr>
            <a:r>
              <a:rPr b="0" i="0" lang="en-US" sz="2405" u="none" cap="none" strike="noStrike">
                <a:solidFill>
                  <a:srgbClr val="000000"/>
                </a:solidFill>
                <a:latin typeface="Calibri"/>
                <a:ea typeface="Calibri"/>
                <a:cs typeface="Calibri"/>
                <a:sym typeface="Calibri"/>
              </a:rPr>
              <a:t>When a pedestrian is leaving or entering a street or highway.</a:t>
            </a:r>
            <a:endParaRPr/>
          </a:p>
          <a:p>
            <a:pPr indent="-154940" lvl="0" marL="342900" marR="0" rtl="0" algn="l">
              <a:lnSpc>
                <a:spcPct val="9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b="0" l="0" r="0" t="0"/>
          <a:stretch/>
        </p:blipFill>
        <p:spPr>
          <a:xfrm>
            <a:off x="5486400" y="2057400"/>
            <a:ext cx="2949924" cy="3935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Passing on Two-Lane Roads</a:t>
            </a:r>
            <a:endParaRPr b="0" i="0" sz="4400" u="none" cap="none" strike="noStrike">
              <a:solidFill>
                <a:schemeClr val="dk1"/>
              </a:solidFill>
              <a:latin typeface="Calibri"/>
              <a:ea typeface="Calibri"/>
              <a:cs typeface="Calibri"/>
              <a:sym typeface="Calibri"/>
            </a:endParaRPr>
          </a:p>
        </p:txBody>
      </p:sp>
      <p:sp>
        <p:nvSpPr>
          <p:cNvPr id="266" name="Shape 2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A driver must use caution when passing another vehicle. On a two-lane highway, the left lane should be clearly seen and free of oncoming traffic for a distance great enough to permit passing. </a:t>
            </a:r>
            <a:endParaRPr/>
          </a:p>
          <a:p>
            <a:pPr indent="-342900" lvl="0" marL="342900" marR="0" rtl="0" algn="l">
              <a:lnSpc>
                <a:spcPct val="90000"/>
              </a:lnSpc>
              <a:spcBef>
                <a:spcPts val="640"/>
              </a:spcBef>
              <a:spcAft>
                <a:spcPts val="0"/>
              </a:spcAft>
              <a:buClr>
                <a:srgbClr val="000000"/>
              </a:buClr>
              <a:buSzPts val="3200"/>
              <a:buFont typeface="Arial"/>
              <a:buChar char="•"/>
            </a:pPr>
            <a:r>
              <a:rPr b="1" i="0" lang="en-US" sz="3200" u="none" cap="none" strike="noStrike">
                <a:solidFill>
                  <a:srgbClr val="000000"/>
                </a:solidFill>
                <a:latin typeface="Open Sans"/>
                <a:ea typeface="Open Sans"/>
                <a:cs typeface="Open Sans"/>
                <a:sym typeface="Open Sans"/>
              </a:rPr>
              <a:t>Do not turn back into the right-hand lane until you can see the entire vehicle you have just passed in your rearview mirror.</a:t>
            </a:r>
            <a:r>
              <a:rPr b="0" i="0" lang="en-US" sz="3200" u="none" cap="none" strike="noStrike">
                <a:solidFill>
                  <a:srgbClr val="000000"/>
                </a:solidFill>
                <a:latin typeface="Open Sans"/>
                <a:ea typeface="Open Sans"/>
                <a:cs typeface="Open Sans"/>
                <a:sym typeface="Open Sans"/>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Passing on Two-Lane Roads</a:t>
            </a:r>
            <a:endParaRPr b="0" i="0" sz="4400" u="none" cap="none" strike="noStrike">
              <a:solidFill>
                <a:schemeClr val="dk1"/>
              </a:solidFill>
              <a:latin typeface="Calibri"/>
              <a:ea typeface="Calibri"/>
              <a:cs typeface="Calibri"/>
              <a:sym typeface="Calibri"/>
            </a:endParaRPr>
          </a:p>
        </p:txBody>
      </p:sp>
      <p:sp>
        <p:nvSpPr>
          <p:cNvPr id="272" name="Shape 27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330"/>
              <a:buFont typeface="Arial"/>
              <a:buChar char="•"/>
            </a:pPr>
            <a:r>
              <a:rPr b="0" i="0" lang="en-US" sz="3330" u="none" cap="none" strike="noStrike">
                <a:solidFill>
                  <a:srgbClr val="000000"/>
                </a:solidFill>
                <a:latin typeface="Calibri"/>
                <a:ea typeface="Calibri"/>
                <a:cs typeface="Calibri"/>
                <a:sym typeface="Calibri"/>
              </a:rPr>
              <a:t>When passing a vehicle, you must return to your lane before you get within 200 feet of an oncoming vehicle.  The driver you are passing must not increase speed until you have completed your passing.</a:t>
            </a:r>
            <a:endParaRPr b="0" i="0" sz="333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3330"/>
              <a:buFont typeface="Arial"/>
              <a:buChar char="•"/>
            </a:pPr>
            <a:r>
              <a:rPr b="0" i="0" lang="en-US" sz="3330" u="none" cap="none" strike="noStrike">
                <a:solidFill>
                  <a:srgbClr val="000000"/>
                </a:solidFill>
                <a:latin typeface="Calibri"/>
                <a:ea typeface="Calibri"/>
                <a:cs typeface="Calibri"/>
                <a:sym typeface="Calibri"/>
              </a:rPr>
              <a:t>Driving off the pavement or main traveled part of the road is not allowed when passing another vehicle on the right or the left.</a:t>
            </a:r>
            <a:endParaRPr b="0" i="0" sz="333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Avoiding Distracted Driving: No Hand-Held Phones</a:t>
            </a:r>
            <a:endParaRPr b="0" i="0" sz="3959" u="none" cap="none" strike="noStrike">
              <a:solidFill>
                <a:schemeClr val="dk1"/>
              </a:solidFill>
              <a:latin typeface="Calibri"/>
              <a:ea typeface="Calibri"/>
              <a:cs typeface="Calibri"/>
              <a:sym typeface="Calibri"/>
            </a:endParaRPr>
          </a:p>
        </p:txBody>
      </p:sp>
      <p:sp>
        <p:nvSpPr>
          <p:cNvPr id="97" name="Shape 97"/>
          <p:cNvSpPr txBox="1"/>
          <p:nvPr>
            <p:ph idx="1" type="body"/>
          </p:nvPr>
        </p:nvSpPr>
        <p:spPr>
          <a:xfrm>
            <a:off x="457200" y="1600200"/>
            <a:ext cx="5257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Illinois law prohibits the use of hand-held cellphones while driving.  Hands-free and Bluetooth technology are allowed for drivers age 19 and older. </a:t>
            </a:r>
            <a:endParaRPr/>
          </a:p>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Drivers under age 19 are prohibited from any cellphone usage, including hands-free devices.</a:t>
            </a:r>
            <a:endParaRPr b="0" i="0" sz="2960" u="none" cap="none" strike="noStrike">
              <a:solidFill>
                <a:schemeClr val="dk1"/>
              </a:solidFill>
              <a:latin typeface="Calibri"/>
              <a:ea typeface="Calibri"/>
              <a:cs typeface="Calibri"/>
              <a:sym typeface="Calibri"/>
            </a:endParaRPr>
          </a:p>
        </p:txBody>
      </p:sp>
      <p:pic>
        <p:nvPicPr>
          <p:cNvPr id="98" name="Shape 98"/>
          <p:cNvPicPr preferRelativeResize="0"/>
          <p:nvPr/>
        </p:nvPicPr>
        <p:blipFill rotWithShape="1">
          <a:blip r:embed="rId3">
            <a:alphaModFix/>
          </a:blip>
          <a:srcRect b="0" l="0" r="0" t="0"/>
          <a:stretch/>
        </p:blipFill>
        <p:spPr>
          <a:xfrm>
            <a:off x="6248400" y="1828800"/>
            <a:ext cx="2514600" cy="2514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Passing on Two-Lane Roads</a:t>
            </a:r>
            <a:endParaRPr b="0" i="0" sz="4400" u="none" cap="none" strike="noStrike">
              <a:solidFill>
                <a:schemeClr val="dk1"/>
              </a:solidFill>
              <a:latin typeface="Calibri"/>
              <a:ea typeface="Calibri"/>
              <a:cs typeface="Calibri"/>
              <a:sym typeface="Calibri"/>
            </a:endParaRPr>
          </a:p>
        </p:txBody>
      </p:sp>
      <p:sp>
        <p:nvSpPr>
          <p:cNvPr id="278" name="Shape 278"/>
          <p:cNvSpPr txBox="1"/>
          <p:nvPr>
            <p:ph idx="1" type="body"/>
          </p:nvPr>
        </p:nvSpPr>
        <p:spPr>
          <a:xfrm>
            <a:off x="457200" y="1600200"/>
            <a:ext cx="8229600" cy="5072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Passing on a two-lane, two-way roadway is not allowed:</a:t>
            </a:r>
            <a:endParaRPr/>
          </a:p>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In an area marked for no passing by a solid yellow line on your side of the center of the roadway or a DO NOT PASS or NO PASSING ZONE sign.</a:t>
            </a:r>
            <a:endParaRPr b="0" i="0" sz="225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On a hill or curve where it is not possible to see oncoming vehicles.</a:t>
            </a:r>
            <a:endParaRPr b="0" i="0" sz="225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000"/>
              <a:buFont typeface="Arial"/>
              <a:buChar char="•"/>
            </a:pPr>
            <a:r>
              <a:rPr b="1" i="0" lang="en-US" sz="2000" u="none" cap="none" strike="noStrike">
                <a:solidFill>
                  <a:srgbClr val="000000"/>
                </a:solidFill>
                <a:latin typeface="Open Sans"/>
                <a:ea typeface="Open Sans"/>
                <a:cs typeface="Open Sans"/>
                <a:sym typeface="Open Sans"/>
              </a:rPr>
              <a:t>Within 100 feet of an intersection or railroad crossing.</a:t>
            </a:r>
            <a:endParaRPr b="0" i="0" sz="225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When the view is blocked within 100 feet of any bridge, viaduct or tunnel.</a:t>
            </a:r>
            <a:endParaRPr b="0" i="0" sz="225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When a vehicle has stopped at a crosswalk or intersection to allow a pedestrian to cross.</a:t>
            </a:r>
            <a:endParaRPr b="0" i="0" sz="225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In a construction zone. All construction zones in Illinois are no passing zones.</a:t>
            </a:r>
            <a:endParaRPr b="0" i="0" sz="2250" u="none" cap="none" strike="noStrike">
              <a:solidFill>
                <a:schemeClr val="dk1"/>
              </a:solidFill>
              <a:latin typeface="Calibri"/>
              <a:ea typeface="Calibri"/>
              <a:cs typeface="Calibri"/>
              <a:sym typeface="Calibri"/>
            </a:endParaRPr>
          </a:p>
          <a:p>
            <a:pPr indent="0" lvl="0" marL="0" marR="0" rtl="0" algn="l">
              <a:lnSpc>
                <a:spcPct val="95000"/>
              </a:lnSpc>
              <a:spcBef>
                <a:spcPts val="0"/>
              </a:spcBef>
              <a:spcAft>
                <a:spcPts val="0"/>
              </a:spcAft>
              <a:buClr>
                <a:schemeClr val="dk1"/>
              </a:buClr>
              <a:buSzPts val="2250"/>
              <a:buFont typeface="Arial"/>
              <a:buNone/>
            </a:pPr>
            <a:r>
              <a:t/>
            </a:r>
            <a:endParaRPr b="0" i="0" sz="2250" u="none" cap="none" strike="noStrike">
              <a:solidFill>
                <a:schemeClr val="dk1"/>
              </a:solidFill>
              <a:latin typeface="Calibri"/>
              <a:ea typeface="Calibri"/>
              <a:cs typeface="Calibri"/>
              <a:sym typeface="Calibri"/>
            </a:endParaRPr>
          </a:p>
          <a:p>
            <a:pPr indent="0" lvl="0" marL="0" marR="0" rtl="0" algn="l">
              <a:lnSpc>
                <a:spcPct val="95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Note:</a:t>
            </a:r>
            <a:r>
              <a:rPr b="0" i="0" lang="en-US" sz="2000" u="none" cap="none" strike="noStrike">
                <a:solidFill>
                  <a:srgbClr val="000000"/>
                </a:solidFill>
                <a:latin typeface="Open Sans"/>
                <a:ea typeface="Open Sans"/>
                <a:cs typeface="Open Sans"/>
                <a:sym typeface="Open Sans"/>
              </a:rPr>
              <a:t> Passing is also prohibited in school zones and near school buses that are loading or unloading passengers.</a:t>
            </a:r>
            <a:endParaRPr b="0" i="0" sz="225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Passing a Bicyclist or Pedestrian: </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3 ft. Rule</a:t>
            </a:r>
            <a:endParaRPr b="0" i="0" sz="3959" u="none" cap="none" strike="noStrike">
              <a:solidFill>
                <a:schemeClr val="dk1"/>
              </a:solidFill>
              <a:latin typeface="Calibri"/>
              <a:ea typeface="Calibri"/>
              <a:cs typeface="Calibri"/>
              <a:sym typeface="Calibri"/>
            </a:endParaRPr>
          </a:p>
        </p:txBody>
      </p:sp>
      <p:sp>
        <p:nvSpPr>
          <p:cNvPr id="284" name="Shape 28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When passing a </a:t>
            </a:r>
            <a:r>
              <a:rPr b="1" i="0" lang="en-US" sz="2800" u="none" cap="none" strike="noStrike">
                <a:solidFill>
                  <a:srgbClr val="000000"/>
                </a:solidFill>
                <a:latin typeface="Calibri"/>
                <a:ea typeface="Calibri"/>
                <a:cs typeface="Calibri"/>
                <a:sym typeface="Calibri"/>
              </a:rPr>
              <a:t>bicyclist or pedestrian </a:t>
            </a:r>
            <a:r>
              <a:rPr b="0" i="0" lang="en-US" sz="2800" u="none" cap="none" strike="noStrike">
                <a:solidFill>
                  <a:srgbClr val="000000"/>
                </a:solidFill>
                <a:latin typeface="Calibri"/>
                <a:ea typeface="Calibri"/>
                <a:cs typeface="Calibri"/>
                <a:sym typeface="Calibri"/>
              </a:rPr>
              <a:t>who is riding or walking on the road or shoulder of the roadway, you must keep a </a:t>
            </a:r>
            <a:r>
              <a:rPr b="1" i="0" lang="en-US" sz="2800" u="none" cap="none" strike="noStrike">
                <a:solidFill>
                  <a:srgbClr val="000000"/>
                </a:solidFill>
                <a:latin typeface="Calibri"/>
                <a:ea typeface="Calibri"/>
                <a:cs typeface="Calibri"/>
                <a:sym typeface="Calibri"/>
              </a:rPr>
              <a:t>minimum of three</a:t>
            </a:r>
            <a:r>
              <a:rPr b="0" i="0" lang="en-US" sz="2800" u="none" cap="none" strike="noStrike">
                <a:solidFill>
                  <a:srgbClr val="000000"/>
                </a:solidFill>
                <a:latin typeface="Calibri"/>
                <a:ea typeface="Calibri"/>
                <a:cs typeface="Calibri"/>
                <a:sym typeface="Calibri"/>
              </a:rPr>
              <a:t> </a:t>
            </a:r>
            <a:r>
              <a:rPr b="1" i="0" lang="en-US" sz="2800" u="none" cap="none" strike="noStrike">
                <a:solidFill>
                  <a:srgbClr val="000000"/>
                </a:solidFill>
                <a:latin typeface="Calibri"/>
                <a:ea typeface="Calibri"/>
                <a:cs typeface="Calibri"/>
                <a:sym typeface="Calibri"/>
              </a:rPr>
              <a:t>feet </a:t>
            </a:r>
            <a:r>
              <a:rPr b="0" i="0" lang="en-US" sz="2800" u="none" cap="none" strike="noStrike">
                <a:solidFill>
                  <a:srgbClr val="000000"/>
                </a:solidFill>
                <a:latin typeface="Calibri"/>
                <a:ea typeface="Calibri"/>
                <a:cs typeface="Calibri"/>
                <a:sym typeface="Calibri"/>
              </a:rPr>
              <a:t>between your vehicle and the bicyclist or pedestrian.</a:t>
            </a:r>
            <a:endParaRPr b="0" i="0" sz="28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85" name="Shape 285"/>
          <p:cNvPicPr preferRelativeResize="0"/>
          <p:nvPr/>
        </p:nvPicPr>
        <p:blipFill rotWithShape="1">
          <a:blip r:embed="rId3">
            <a:alphaModFix/>
          </a:blip>
          <a:srcRect b="0" l="0" r="0" t="0"/>
          <a:stretch/>
        </p:blipFill>
        <p:spPr>
          <a:xfrm>
            <a:off x="4876800" y="3657600"/>
            <a:ext cx="4000500" cy="2990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Using Turn Signals</a:t>
            </a:r>
            <a:endParaRPr b="0" i="0" sz="4400" u="none" cap="none" strike="noStrike">
              <a:solidFill>
                <a:schemeClr val="dk1"/>
              </a:solidFill>
              <a:latin typeface="Calibri"/>
              <a:ea typeface="Calibri"/>
              <a:cs typeface="Calibri"/>
              <a:sym typeface="Calibri"/>
            </a:endParaRPr>
          </a:p>
        </p:txBody>
      </p:sp>
      <p:sp>
        <p:nvSpPr>
          <p:cNvPr id="291" name="Shape 291"/>
          <p:cNvSpPr txBox="1"/>
          <p:nvPr>
            <p:ph idx="1" type="body"/>
          </p:nvPr>
        </p:nvSpPr>
        <p:spPr>
          <a:xfrm>
            <a:off x="457200" y="1600200"/>
            <a:ext cx="47244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0000"/>
              </a:buClr>
              <a:buSzPts val="2960"/>
              <a:buFont typeface="Arial"/>
              <a:buNone/>
            </a:pPr>
            <a:r>
              <a:rPr b="1" i="0" lang="en-US" sz="2960" u="none" cap="none" strike="noStrike">
                <a:solidFill>
                  <a:srgbClr val="000000"/>
                </a:solidFill>
                <a:latin typeface="Open Sans"/>
                <a:ea typeface="Open Sans"/>
                <a:cs typeface="Open Sans"/>
                <a:sym typeface="Open Sans"/>
              </a:rPr>
              <a:t>Turn Signals: </a:t>
            </a:r>
            <a:r>
              <a:rPr b="0" i="0" lang="en-US" sz="2960" u="none" cap="none" strike="noStrike">
                <a:solidFill>
                  <a:srgbClr val="000000"/>
                </a:solidFill>
                <a:latin typeface="Open Sans"/>
                <a:ea typeface="Open Sans"/>
                <a:cs typeface="Open Sans"/>
                <a:sym typeface="Open Sans"/>
              </a:rPr>
              <a:t>In a business or residential area you must give a continuous turn signal for at least </a:t>
            </a:r>
            <a:r>
              <a:rPr b="1" i="0" lang="en-US" sz="2960" u="none" cap="none" strike="noStrike">
                <a:solidFill>
                  <a:srgbClr val="000000"/>
                </a:solidFill>
                <a:latin typeface="Open Sans"/>
                <a:ea typeface="Open Sans"/>
                <a:cs typeface="Open Sans"/>
                <a:sym typeface="Open Sans"/>
              </a:rPr>
              <a:t>100 feet </a:t>
            </a:r>
            <a:r>
              <a:rPr b="0" i="0" lang="en-US" sz="2960" u="none" cap="none" strike="noStrike">
                <a:solidFill>
                  <a:srgbClr val="000000"/>
                </a:solidFill>
                <a:latin typeface="Open Sans"/>
                <a:ea typeface="Open Sans"/>
                <a:cs typeface="Open Sans"/>
                <a:sym typeface="Open Sans"/>
              </a:rPr>
              <a:t>before turning.  In other areas the signal must be given at least 200 feet before turning.</a:t>
            </a:r>
            <a:endParaRPr b="0" i="0" sz="3330" u="none" cap="none" strike="noStrike">
              <a:solidFill>
                <a:schemeClr val="dk1"/>
              </a:solidFill>
              <a:latin typeface="Calibri"/>
              <a:ea typeface="Calibri"/>
              <a:cs typeface="Calibri"/>
              <a:sym typeface="Calibri"/>
            </a:endParaRPr>
          </a:p>
          <a:p>
            <a:pPr indent="-154940" lvl="0" marL="342900" marR="0" rtl="0" algn="l">
              <a:lnSpc>
                <a:spcPct val="9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292" name="Shape 292"/>
          <p:cNvPicPr preferRelativeResize="0"/>
          <p:nvPr/>
        </p:nvPicPr>
        <p:blipFill rotWithShape="1">
          <a:blip r:embed="rId3">
            <a:alphaModFix/>
          </a:blip>
          <a:srcRect b="0" l="0" r="0" t="0"/>
          <a:stretch/>
        </p:blipFill>
        <p:spPr>
          <a:xfrm>
            <a:off x="5486400" y="1981200"/>
            <a:ext cx="3346450" cy="3432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Bus Safety</a:t>
            </a:r>
            <a:endParaRPr b="0" i="0" sz="4400" u="none" cap="none" strike="noStrike">
              <a:solidFill>
                <a:schemeClr val="dk1"/>
              </a:solidFill>
              <a:latin typeface="Calibri"/>
              <a:ea typeface="Calibri"/>
              <a:cs typeface="Calibri"/>
              <a:sym typeface="Calibri"/>
            </a:endParaRPr>
          </a:p>
        </p:txBody>
      </p:sp>
      <p:sp>
        <p:nvSpPr>
          <p:cNvPr id="298" name="Shape 29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In most cases, motorists have to come to come to a complete stop for a school bus that has activated its flashing lights and has extended its stop-arm.  There is one exception, though, which is </a:t>
            </a:r>
            <a:r>
              <a:rPr lang="en-US" sz="2960">
                <a:solidFill>
                  <a:srgbClr val="000000"/>
                </a:solidFill>
                <a:latin typeface="Open Sans"/>
                <a:ea typeface="Open Sans"/>
                <a:cs typeface="Open Sans"/>
                <a:sym typeface="Open Sans"/>
              </a:rPr>
              <a:t>listed </a:t>
            </a:r>
            <a:r>
              <a:rPr b="0" i="0" lang="en-US" sz="2960" u="none" cap="none" strike="noStrike">
                <a:solidFill>
                  <a:srgbClr val="000000"/>
                </a:solidFill>
                <a:latin typeface="Open Sans"/>
                <a:ea typeface="Open Sans"/>
                <a:cs typeface="Open Sans"/>
                <a:sym typeface="Open Sans"/>
              </a:rPr>
              <a:t>below:</a:t>
            </a:r>
            <a:endParaRPr/>
          </a:p>
          <a:p>
            <a:pPr indent="-342900" lvl="0" marL="342900" marR="0" rtl="0" algn="l">
              <a:lnSpc>
                <a:spcPct val="90000"/>
              </a:lnSpc>
              <a:spcBef>
                <a:spcPts val="592"/>
              </a:spcBef>
              <a:spcAft>
                <a:spcPts val="0"/>
              </a:spcAft>
              <a:buClr>
                <a:srgbClr val="000000"/>
              </a:buClr>
              <a:buSzPts val="2960"/>
              <a:buFont typeface="Arial"/>
              <a:buChar char="•"/>
            </a:pPr>
            <a:r>
              <a:rPr b="1" i="0" lang="en-US" sz="2960" u="none" cap="none" strike="noStrike">
                <a:solidFill>
                  <a:srgbClr val="000000"/>
                </a:solidFill>
                <a:latin typeface="Open Sans"/>
                <a:ea typeface="Open Sans"/>
                <a:cs typeface="Open Sans"/>
                <a:sym typeface="Open Sans"/>
              </a:rPr>
              <a:t>On a four-lane roadway where a bus is stopped in the opposite direction from which you are traveling, you are not required to stop your vehicle but you should drive with caution</a:t>
            </a:r>
            <a:r>
              <a:rPr b="0" i="0" lang="en-US" sz="2960" u="none" cap="none" strike="noStrike">
                <a:solidFill>
                  <a:srgbClr val="000000"/>
                </a:solidFill>
                <a:latin typeface="Open Sans"/>
                <a:ea typeface="Open Sans"/>
                <a:cs typeface="Open Sans"/>
                <a:sym typeface="Open Sans"/>
              </a:rPr>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Bus Safety</a:t>
            </a:r>
            <a:endParaRPr b="0" i="0" sz="4400" u="none" cap="none" strike="noStrike">
              <a:solidFill>
                <a:schemeClr val="dk1"/>
              </a:solidFill>
              <a:latin typeface="Calibri"/>
              <a:ea typeface="Calibri"/>
              <a:cs typeface="Calibri"/>
              <a:sym typeface="Calibri"/>
            </a:endParaRPr>
          </a:p>
        </p:txBody>
      </p:sp>
      <p:sp>
        <p:nvSpPr>
          <p:cNvPr id="304" name="Shape 304"/>
          <p:cNvSpPr txBox="1"/>
          <p:nvPr>
            <p:ph idx="1" type="body"/>
          </p:nvPr>
        </p:nvSpPr>
        <p:spPr>
          <a:xfrm>
            <a:off x="457200" y="1600201"/>
            <a:ext cx="8229600" cy="3505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most cases, though, motorists are required to stop for school buses displaying red, flashing lights.  Some examples are below:</a:t>
            </a:r>
            <a:endParaRPr/>
          </a:p>
          <a:p>
            <a:pPr indent="-342900" lvl="0" marL="3429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you are driving in the same direction as the bus on a four-lane road, you must stop when the red lights are flashing and the stop signal arm is extended. </a:t>
            </a:r>
            <a:endParaRPr/>
          </a:p>
          <a:p>
            <a:pPr indent="-342900" lvl="0" marL="3429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addition, on two-lane roads, private roads, and parking lots, you must stop before meeting or overtaking (passing) a school bus loading or unloading passengers.  </a:t>
            </a:r>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05" name="Shape 305"/>
          <p:cNvPicPr preferRelativeResize="0"/>
          <p:nvPr/>
        </p:nvPicPr>
        <p:blipFill rotWithShape="1">
          <a:blip r:embed="rId3">
            <a:alphaModFix/>
          </a:blip>
          <a:srcRect b="0" l="0" r="0" t="0"/>
          <a:stretch/>
        </p:blipFill>
        <p:spPr>
          <a:xfrm>
            <a:off x="5408362" y="5029200"/>
            <a:ext cx="3563322" cy="15706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Bus Safety</a:t>
            </a:r>
            <a:endParaRPr b="0" i="0" sz="4400" u="none" cap="none" strike="noStrike">
              <a:solidFill>
                <a:schemeClr val="dk1"/>
              </a:solidFill>
              <a:latin typeface="Calibri"/>
              <a:ea typeface="Calibri"/>
              <a:cs typeface="Calibri"/>
              <a:sym typeface="Calibri"/>
            </a:endParaRPr>
          </a:p>
        </p:txBody>
      </p:sp>
      <p:sp>
        <p:nvSpPr>
          <p:cNvPr id="311" name="Shape 3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A warning will be given at least 100 feet (200 feet in rural areas) in advance of a stop. The bus driver will flash amber and red lights on the front and rear of the bus. </a:t>
            </a:r>
            <a:endParaRPr/>
          </a:p>
          <a:p>
            <a:pPr indent="-342900" lvl="0" marL="342900" marR="0" rtl="0" algn="l">
              <a:spcBef>
                <a:spcPts val="56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The stop signal arm will be extended after the school bus has come to a complete stop. You must then come to a complete stop. You must remain stopped until the stop signal arm is no longer extended and the flashing lights are turned off or the driver signals you to pass.</a:t>
            </a:r>
            <a:endParaRPr b="0" i="0" sz="28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School Bus Safety--Penalties</a:t>
            </a:r>
            <a:endParaRPr b="0" i="0" sz="4400" u="none" cap="none" strike="noStrike">
              <a:solidFill>
                <a:schemeClr val="dk1"/>
              </a:solidFill>
              <a:latin typeface="Calibri"/>
              <a:ea typeface="Calibri"/>
              <a:cs typeface="Calibri"/>
              <a:sym typeface="Calibri"/>
            </a:endParaRPr>
          </a:p>
        </p:txBody>
      </p:sp>
      <p:sp>
        <p:nvSpPr>
          <p:cNvPr id="317" name="Shape 317"/>
          <p:cNvSpPr txBox="1"/>
          <p:nvPr>
            <p:ph idx="1" type="body"/>
          </p:nvPr>
        </p:nvSpPr>
        <p:spPr>
          <a:xfrm>
            <a:off x="457200" y="1600200"/>
            <a:ext cx="41910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20"/>
              <a:buFont typeface="Arial"/>
              <a:buChar char="•"/>
            </a:pPr>
            <a:r>
              <a:rPr b="1" i="0" lang="en-US" sz="2720" u="none" cap="none" strike="noStrike">
                <a:solidFill>
                  <a:srgbClr val="000000"/>
                </a:solidFill>
                <a:latin typeface="Open Sans"/>
                <a:ea typeface="Open Sans"/>
                <a:cs typeface="Open Sans"/>
                <a:sym typeface="Open Sans"/>
              </a:rPr>
              <a:t>Your driver’s license or vehicle registration will be suspended</a:t>
            </a:r>
            <a:r>
              <a:rPr b="1" i="0" lang="en-US" sz="2720" u="none" cap="none" strike="noStrike">
                <a:solidFill>
                  <a:srgbClr val="000000"/>
                </a:solidFill>
                <a:latin typeface="Open Sans"/>
                <a:ea typeface="Open Sans"/>
                <a:cs typeface="Open Sans"/>
                <a:sym typeface="Open Sans"/>
              </a:rPr>
              <a:t> [for one month to three months]</a:t>
            </a:r>
            <a:r>
              <a:rPr b="0" i="0" lang="en-US" sz="2720" u="none" cap="none" strike="noStrike">
                <a:solidFill>
                  <a:srgbClr val="000000"/>
                </a:solidFill>
                <a:latin typeface="Open Sans"/>
                <a:ea typeface="Open Sans"/>
                <a:cs typeface="Open Sans"/>
                <a:sym typeface="Open Sans"/>
              </a:rPr>
              <a:t> and you will pay a minimum </a:t>
            </a:r>
            <a:r>
              <a:rPr b="1" i="0" lang="en-US" sz="2720" u="none" cap="none" strike="noStrike">
                <a:solidFill>
                  <a:srgbClr val="000000"/>
                </a:solidFill>
                <a:latin typeface="Open Sans"/>
                <a:ea typeface="Open Sans"/>
                <a:cs typeface="Open Sans"/>
                <a:sym typeface="Open Sans"/>
              </a:rPr>
              <a:t>$175 fine</a:t>
            </a:r>
            <a:r>
              <a:rPr b="0" i="0" lang="en-US" sz="2720" u="none" cap="none" strike="noStrike">
                <a:solidFill>
                  <a:srgbClr val="000000"/>
                </a:solidFill>
                <a:latin typeface="Open Sans"/>
                <a:ea typeface="Open Sans"/>
                <a:cs typeface="Open Sans"/>
                <a:sym typeface="Open Sans"/>
              </a:rPr>
              <a:t> if you are convicted of illegally passing a stopped school bus.</a:t>
            </a:r>
            <a:endParaRPr b="0" i="0" sz="3060" u="none" cap="none" strike="noStrike">
              <a:solidFill>
                <a:schemeClr val="dk1"/>
              </a:solidFill>
              <a:latin typeface="Calibri"/>
              <a:ea typeface="Calibri"/>
              <a:cs typeface="Calibri"/>
              <a:sym typeface="Calibri"/>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id="318" name="Shape 318"/>
          <p:cNvPicPr preferRelativeResize="0"/>
          <p:nvPr/>
        </p:nvPicPr>
        <p:blipFill rotWithShape="1">
          <a:blip r:embed="rId3">
            <a:alphaModFix/>
          </a:blip>
          <a:srcRect b="0" l="0" r="0" t="0"/>
          <a:stretch/>
        </p:blipFill>
        <p:spPr>
          <a:xfrm>
            <a:off x="4724400" y="2195945"/>
            <a:ext cx="4267200" cy="2400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Safety</a:t>
            </a:r>
            <a:endParaRPr b="0" i="0" sz="4400" u="none" cap="none" strike="noStrike">
              <a:solidFill>
                <a:schemeClr val="dk1"/>
              </a:solidFill>
              <a:latin typeface="Calibri"/>
              <a:ea typeface="Calibri"/>
              <a:cs typeface="Calibri"/>
              <a:sym typeface="Calibri"/>
            </a:endParaRPr>
          </a:p>
        </p:txBody>
      </p:sp>
      <p:sp>
        <p:nvSpPr>
          <p:cNvPr id="324" name="Shape 324"/>
          <p:cNvSpPr txBox="1"/>
          <p:nvPr>
            <p:ph idx="1" type="body"/>
          </p:nvPr>
        </p:nvSpPr>
        <p:spPr>
          <a:xfrm>
            <a:off x="457200" y="1600200"/>
            <a:ext cx="5562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480"/>
              <a:buFont typeface="Arial"/>
              <a:buChar char="•"/>
            </a:pPr>
            <a:r>
              <a:rPr b="0" i="0" lang="en-US" sz="2480" u="none" cap="none" strike="noStrike">
                <a:solidFill>
                  <a:srgbClr val="000000"/>
                </a:solidFill>
                <a:latin typeface="Open Sans"/>
                <a:ea typeface="Open Sans"/>
                <a:cs typeface="Open Sans"/>
                <a:sym typeface="Open Sans"/>
              </a:rPr>
              <a:t>When approaching a controlled railroad crossing (which features lights and/or gates) or an uncontrolled railroad crossing (no lights or gates) and the devices are not activated, you should slow down and look in both directions on the track for oncoming trains or railroad equipment.  </a:t>
            </a:r>
            <a:endParaRPr/>
          </a:p>
          <a:p>
            <a:pPr indent="-342900" lvl="0" marL="342900" marR="0" rtl="0" algn="l">
              <a:lnSpc>
                <a:spcPct val="95000"/>
              </a:lnSpc>
              <a:spcBef>
                <a:spcPts val="0"/>
              </a:spcBef>
              <a:spcAft>
                <a:spcPts val="0"/>
              </a:spcAft>
              <a:buClr>
                <a:srgbClr val="000000"/>
              </a:buClr>
              <a:buSzPts val="2480"/>
              <a:buFont typeface="Arial"/>
              <a:buChar char="•"/>
            </a:pPr>
            <a:r>
              <a:rPr b="0" i="0" lang="en-US" sz="2480" u="none" cap="none" strike="noStrike">
                <a:solidFill>
                  <a:srgbClr val="000000"/>
                </a:solidFill>
                <a:latin typeface="Open Sans"/>
                <a:ea typeface="Open Sans"/>
                <a:cs typeface="Open Sans"/>
                <a:sym typeface="Open Sans"/>
              </a:rPr>
              <a:t>If safe to do so, proceed with caution across the railroad crossing. </a:t>
            </a:r>
            <a:endParaRPr b="0" i="0" sz="2790" u="none" cap="none" strike="noStrike">
              <a:solidFill>
                <a:schemeClr val="dk1"/>
              </a:solidFill>
              <a:latin typeface="Calibri"/>
              <a:ea typeface="Calibri"/>
              <a:cs typeface="Calibri"/>
              <a:sym typeface="Calibri"/>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id="325" name="Shape 325"/>
          <p:cNvPicPr preferRelativeResize="0"/>
          <p:nvPr/>
        </p:nvPicPr>
        <p:blipFill rotWithShape="1">
          <a:blip r:embed="rId3">
            <a:alphaModFix/>
          </a:blip>
          <a:srcRect b="0" l="0" r="0" t="0"/>
          <a:stretch/>
        </p:blipFill>
        <p:spPr>
          <a:xfrm>
            <a:off x="6096000" y="2438400"/>
            <a:ext cx="2495550" cy="2486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Safety</a:t>
            </a:r>
            <a:endParaRPr b="0" i="0" sz="4400" u="none" cap="none" strike="noStrike">
              <a:solidFill>
                <a:schemeClr val="dk1"/>
              </a:solidFill>
              <a:latin typeface="Calibri"/>
              <a:ea typeface="Calibri"/>
              <a:cs typeface="Calibri"/>
              <a:sym typeface="Calibri"/>
            </a:endParaRPr>
          </a:p>
        </p:txBody>
      </p:sp>
      <p:sp>
        <p:nvSpPr>
          <p:cNvPr id="331" name="Shape 331"/>
          <p:cNvSpPr txBox="1"/>
          <p:nvPr>
            <p:ph idx="1" type="body"/>
          </p:nvPr>
        </p:nvSpPr>
        <p:spPr>
          <a:xfrm>
            <a:off x="457200" y="1524000"/>
            <a:ext cx="34290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At a controlled crossing (featuring lights and gates), you must stop if the crossing gate is lowered or a signal is flashing. </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Image result for railroad active crossing" id="332" name="Shape 332"/>
          <p:cNvPicPr preferRelativeResize="0"/>
          <p:nvPr/>
        </p:nvPicPr>
        <p:blipFill rotWithShape="1">
          <a:blip r:embed="rId3">
            <a:alphaModFix/>
          </a:blip>
          <a:srcRect b="0" l="0" r="0" t="0"/>
          <a:stretch/>
        </p:blipFill>
        <p:spPr>
          <a:xfrm>
            <a:off x="4038600" y="1752600"/>
            <a:ext cx="4753205"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Safety</a:t>
            </a:r>
            <a:endParaRPr b="0" i="0" sz="4400" u="none" cap="none" strike="noStrike">
              <a:solidFill>
                <a:schemeClr val="dk1"/>
              </a:solidFill>
              <a:latin typeface="Calibri"/>
              <a:ea typeface="Calibri"/>
              <a:cs typeface="Calibri"/>
              <a:sym typeface="Calibri"/>
            </a:endParaRPr>
          </a:p>
        </p:txBody>
      </p:sp>
      <p:sp>
        <p:nvSpPr>
          <p:cNvPr id="338" name="Shape 338"/>
          <p:cNvSpPr txBox="1"/>
          <p:nvPr>
            <p:ph idx="1" type="body"/>
          </p:nvPr>
        </p:nvSpPr>
        <p:spPr>
          <a:xfrm>
            <a:off x="457200" y="1600200"/>
            <a:ext cx="4495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Open Sans"/>
                <a:ea typeface="Open Sans"/>
                <a:cs typeface="Open Sans"/>
                <a:sym typeface="Open Sans"/>
              </a:rPr>
              <a:t>Drivers should stop </a:t>
            </a:r>
            <a:r>
              <a:rPr b="1" i="0" lang="en-US" sz="2800" u="none" cap="none" strike="noStrike">
                <a:solidFill>
                  <a:srgbClr val="000000"/>
                </a:solidFill>
                <a:latin typeface="Open Sans"/>
                <a:ea typeface="Open Sans"/>
                <a:cs typeface="Open Sans"/>
                <a:sym typeface="Open Sans"/>
              </a:rPr>
              <a:t>15-50 feet </a:t>
            </a:r>
            <a:r>
              <a:rPr b="0" i="0" lang="en-US" sz="2800" u="none" cap="none" strike="noStrike">
                <a:solidFill>
                  <a:srgbClr val="000000"/>
                </a:solidFill>
                <a:latin typeface="Open Sans"/>
                <a:ea typeface="Open Sans"/>
                <a:cs typeface="Open Sans"/>
                <a:sym typeface="Open Sans"/>
              </a:rPr>
              <a:t>away from the crossing if there is a stop sign, the electric signal is flashing, or the crossing gate is lowered</a:t>
            </a:r>
            <a:r>
              <a:rPr b="0" i="0" lang="en-US" sz="2400" u="none" cap="none" strike="noStrike">
                <a:solidFill>
                  <a:srgbClr val="000000"/>
                </a:solidFill>
                <a:latin typeface="Open Sans"/>
                <a:ea typeface="Open Sans"/>
                <a:cs typeface="Open Sans"/>
                <a:sym typeface="Open Sans"/>
              </a:rPr>
              <a:t>.  </a:t>
            </a:r>
            <a:endParaRPr b="0" i="0" sz="3200" u="none" cap="none" strike="noStrike">
              <a:solidFill>
                <a:schemeClr val="dk1"/>
              </a:solidFill>
              <a:latin typeface="Calibri"/>
              <a:ea typeface="Calibri"/>
              <a:cs typeface="Calibri"/>
              <a:sym typeface="Calibri"/>
            </a:endParaRPr>
          </a:p>
        </p:txBody>
      </p:sp>
      <p:pic>
        <p:nvPicPr>
          <p:cNvPr descr="G:\DCIM\100MSDCF\DSC01850.JPG" id="339" name="Shape 339"/>
          <p:cNvPicPr preferRelativeResize="0"/>
          <p:nvPr/>
        </p:nvPicPr>
        <p:blipFill rotWithShape="1">
          <a:blip r:embed="rId3">
            <a:alphaModFix/>
          </a:blip>
          <a:srcRect b="0" l="0" r="0" t="0"/>
          <a:stretch/>
        </p:blipFill>
        <p:spPr>
          <a:xfrm>
            <a:off x="5054600" y="2057400"/>
            <a:ext cx="3962400" cy="297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Weight Limit for Class D License: 16,000 lbs.</a:t>
            </a:r>
            <a:endParaRPr b="0" i="0" sz="3959" u="none" cap="none" strike="noStrike">
              <a:solidFill>
                <a:schemeClr val="dk1"/>
              </a:solidFill>
              <a:latin typeface="Calibri"/>
              <a:ea typeface="Calibri"/>
              <a:cs typeface="Calibri"/>
              <a:sym typeface="Calibri"/>
            </a:endParaRPr>
          </a:p>
        </p:txBody>
      </p:sp>
      <p:sp>
        <p:nvSpPr>
          <p:cNvPr id="104" name="Shape 104"/>
          <p:cNvSpPr txBox="1"/>
          <p:nvPr>
            <p:ph idx="1" type="body"/>
          </p:nvPr>
        </p:nvSpPr>
        <p:spPr>
          <a:xfrm>
            <a:off x="457200" y="1600200"/>
            <a:ext cx="53340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Driver’s licenses are classified by the gross vehicle weight rating (GVWR) of your vehicle. Drivers seeking a basic license to operate a car in Illinois are issued a </a:t>
            </a:r>
            <a:r>
              <a:rPr b="1" i="0" lang="en-US" sz="2960" u="none" cap="none" strike="noStrike">
                <a:solidFill>
                  <a:schemeClr val="dk1"/>
                </a:solidFill>
                <a:latin typeface="Calibri"/>
                <a:ea typeface="Calibri"/>
                <a:cs typeface="Calibri"/>
                <a:sym typeface="Calibri"/>
              </a:rPr>
              <a:t>Class D </a:t>
            </a:r>
            <a:r>
              <a:rPr b="0" i="0" lang="en-US" sz="2960" u="none" cap="none" strike="noStrike">
                <a:solidFill>
                  <a:schemeClr val="dk1"/>
                </a:solidFill>
                <a:latin typeface="Calibri"/>
                <a:ea typeface="Calibri"/>
                <a:cs typeface="Calibri"/>
                <a:sym typeface="Calibri"/>
              </a:rPr>
              <a:t>license.</a:t>
            </a:r>
            <a:endParaRPr/>
          </a:p>
          <a:p>
            <a:pPr indent="-342900" lvl="0" marL="342900" marR="0" rtl="0" algn="l">
              <a:lnSpc>
                <a:spcPct val="90000"/>
              </a:lnSpc>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D</a:t>
            </a:r>
            <a:r>
              <a:rPr b="0" i="0" lang="en-US" sz="2960" u="none" cap="none" strike="noStrike">
                <a:solidFill>
                  <a:schemeClr val="dk1"/>
                </a:solidFill>
                <a:latin typeface="Calibri"/>
                <a:ea typeface="Calibri"/>
                <a:cs typeface="Calibri"/>
                <a:sym typeface="Calibri"/>
              </a:rPr>
              <a:t> — Any motor vehicle with a GVWR of </a:t>
            </a:r>
            <a:r>
              <a:rPr b="1" i="0" lang="en-US" sz="2960" u="none" cap="none" strike="noStrike">
                <a:solidFill>
                  <a:schemeClr val="dk1"/>
                </a:solidFill>
                <a:latin typeface="Calibri"/>
                <a:ea typeface="Calibri"/>
                <a:cs typeface="Calibri"/>
                <a:sym typeface="Calibri"/>
              </a:rPr>
              <a:t>16,000 pounds or less</a:t>
            </a:r>
            <a:r>
              <a:rPr b="0" i="0" lang="en-US" sz="2960" u="none" cap="none" strike="noStrike">
                <a:solidFill>
                  <a:schemeClr val="dk1"/>
                </a:solidFill>
                <a:latin typeface="Calibri"/>
                <a:ea typeface="Calibri"/>
                <a:cs typeface="Calibri"/>
                <a:sym typeface="Calibri"/>
              </a:rPr>
              <a:t> (such as a car, pickup truck, SUV, or van). </a:t>
            </a:r>
            <a:endParaRPr b="0" i="0" sz="2960" u="none" cap="none" strike="noStrike">
              <a:solidFill>
                <a:schemeClr val="dk1"/>
              </a:solidFill>
              <a:latin typeface="Calibri"/>
              <a:ea typeface="Calibri"/>
              <a:cs typeface="Calibri"/>
              <a:sym typeface="Calibri"/>
            </a:endParaRPr>
          </a:p>
        </p:txBody>
      </p:sp>
      <p:pic>
        <p:nvPicPr>
          <p:cNvPr id="105" name="Shape 105"/>
          <p:cNvPicPr preferRelativeResize="0"/>
          <p:nvPr/>
        </p:nvPicPr>
        <p:blipFill rotWithShape="1">
          <a:blip r:embed="rId3">
            <a:alphaModFix/>
          </a:blip>
          <a:srcRect b="0" l="0" r="0" t="0"/>
          <a:stretch/>
        </p:blipFill>
        <p:spPr>
          <a:xfrm>
            <a:off x="5868982" y="4419600"/>
            <a:ext cx="3051160" cy="18383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Safety</a:t>
            </a:r>
            <a:endParaRPr b="0" i="0" sz="4400" u="none" cap="none" strike="noStrike">
              <a:solidFill>
                <a:schemeClr val="dk1"/>
              </a:solidFill>
              <a:latin typeface="Calibri"/>
              <a:ea typeface="Calibri"/>
              <a:cs typeface="Calibri"/>
              <a:sym typeface="Calibri"/>
            </a:endParaRPr>
          </a:p>
        </p:txBody>
      </p:sp>
      <p:sp>
        <p:nvSpPr>
          <p:cNvPr id="345" name="Shape 345"/>
          <p:cNvSpPr txBox="1"/>
          <p:nvPr>
            <p:ph idx="1" type="body"/>
          </p:nvPr>
        </p:nvSpPr>
        <p:spPr>
          <a:xfrm>
            <a:off x="457200" y="1600200"/>
            <a:ext cx="3962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Proceed only after the gate is all the way up, the lights are no longer flashing, and you have visually checked all the tracks for any additional oncoming trains or railroad equipment.</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346" name="Shape 346"/>
          <p:cNvPicPr preferRelativeResize="0"/>
          <p:nvPr/>
        </p:nvPicPr>
        <p:blipFill rotWithShape="1">
          <a:blip r:embed="rId3">
            <a:alphaModFix/>
          </a:blip>
          <a:srcRect b="0" l="0" r="0" t="0"/>
          <a:stretch/>
        </p:blipFill>
        <p:spPr>
          <a:xfrm>
            <a:off x="4648199" y="2016092"/>
            <a:ext cx="3962401" cy="327504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Railroad Crossing Safety</a:t>
            </a:r>
            <a:endParaRPr b="0" i="0" sz="4400" u="none" cap="none" strike="noStrike">
              <a:solidFill>
                <a:schemeClr val="dk1"/>
              </a:solidFill>
              <a:latin typeface="Calibri"/>
              <a:ea typeface="Calibri"/>
              <a:cs typeface="Calibri"/>
              <a:sym typeface="Calibri"/>
            </a:endParaRPr>
          </a:p>
        </p:txBody>
      </p:sp>
      <p:sp>
        <p:nvSpPr>
          <p:cNvPr id="352" name="Shape 352"/>
          <p:cNvSpPr txBox="1"/>
          <p:nvPr>
            <p:ph idx="1" type="body"/>
          </p:nvPr>
        </p:nvSpPr>
        <p:spPr>
          <a:xfrm>
            <a:off x="457200" y="1600200"/>
            <a:ext cx="38100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Before crossing the tracks, make sure that there is enough room on the other side of the tracks so that you do not end up stuck on the tracks—and in the path of a train.  If you are not certain that enough space exists, don’t cross the tracks.</a:t>
            </a:r>
            <a:endParaRPr/>
          </a:p>
          <a:p>
            <a:pPr indent="-170180" lvl="0" marL="342900" marR="0" rtl="0" algn="l">
              <a:lnSpc>
                <a:spcPct val="8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descr="C:\Users\Brian\Pictures\2014_0712\2014_07120007.JPG" id="353" name="Shape 353"/>
          <p:cNvPicPr preferRelativeResize="0"/>
          <p:nvPr/>
        </p:nvPicPr>
        <p:blipFill rotWithShape="1">
          <a:blip r:embed="rId3">
            <a:alphaModFix/>
          </a:blip>
          <a:srcRect b="0" l="0" r="0" t="0"/>
          <a:stretch/>
        </p:blipFill>
        <p:spPr>
          <a:xfrm>
            <a:off x="4267200" y="2147455"/>
            <a:ext cx="4572000"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Stop Before Entering Road When Leaving Parking Lot or Driveway </a:t>
            </a:r>
            <a:endParaRPr b="0" i="0" sz="3959" u="none" cap="none" strike="noStrike">
              <a:solidFill>
                <a:schemeClr val="dk1"/>
              </a:solidFill>
              <a:latin typeface="Calibri"/>
              <a:ea typeface="Calibri"/>
              <a:cs typeface="Calibri"/>
              <a:sym typeface="Calibri"/>
            </a:endParaRPr>
          </a:p>
        </p:txBody>
      </p:sp>
      <p:sp>
        <p:nvSpPr>
          <p:cNvPr id="359" name="Shape 3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In urban areas, drivers must come to a complete stop before entering the sidewalk area when moving out of an alley, building, private road or driveway. If there is no sidewalk,</a:t>
            </a:r>
            <a:r>
              <a:rPr b="0" i="0" lang="en-US" sz="3330" u="none" cap="none" strike="noStrike">
                <a:solidFill>
                  <a:schemeClr val="dk1"/>
                </a:solidFill>
                <a:latin typeface="Calibri"/>
                <a:ea typeface="Calibri"/>
                <a:cs typeface="Calibri"/>
                <a:sym typeface="Calibri"/>
              </a:rPr>
              <a:t> </a:t>
            </a:r>
            <a:r>
              <a:rPr b="0" i="0" lang="en-US" sz="2960" u="none" cap="none" strike="noStrike">
                <a:solidFill>
                  <a:srgbClr val="000000"/>
                </a:solidFill>
                <a:latin typeface="Open Sans"/>
                <a:ea typeface="Open Sans"/>
                <a:cs typeface="Open Sans"/>
                <a:sym typeface="Open Sans"/>
              </a:rPr>
              <a:t>stop at a point nearest the street or roadway where there is a view of approaching traffic.  After stopping, yield the right-of-way to pedestrians and all vehicles.</a:t>
            </a:r>
            <a:endParaRPr b="0" i="0" sz="333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Hill Parking</a:t>
            </a:r>
            <a:endParaRPr b="0" i="0" sz="4400" u="none" cap="none" strike="noStrike">
              <a:solidFill>
                <a:schemeClr val="dk1"/>
              </a:solidFill>
              <a:latin typeface="Calibri"/>
              <a:ea typeface="Calibri"/>
              <a:cs typeface="Calibri"/>
              <a:sym typeface="Calibri"/>
            </a:endParaRPr>
          </a:p>
        </p:txBody>
      </p:sp>
      <p:sp>
        <p:nvSpPr>
          <p:cNvPr id="365" name="Shape 3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Any time you park on a hill, you should put the gear selector in park and set the parking/emergency brake if necessary. When starting your vehicle from an uphill or downhill location, you should release the parking/emergency brake, activate the correct directional (turn) signal, check for traffic, and proceed when it is safe to do so.</a:t>
            </a:r>
            <a:endParaRPr b="0" i="0" sz="333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Hill Parking</a:t>
            </a:r>
            <a:endParaRPr b="0" i="0" sz="4400" u="none" cap="none" strike="noStrike">
              <a:solidFill>
                <a:schemeClr val="dk1"/>
              </a:solidFill>
              <a:latin typeface="Calibri"/>
              <a:ea typeface="Calibri"/>
              <a:cs typeface="Calibri"/>
              <a:sym typeface="Calibri"/>
            </a:endParaRPr>
          </a:p>
        </p:txBody>
      </p:sp>
      <p:sp>
        <p:nvSpPr>
          <p:cNvPr id="371" name="Shape 3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you park on a street with curbing and your vehicle is facing </a:t>
            </a:r>
            <a:r>
              <a:rPr b="1" i="0" lang="en-US" sz="2400" u="none" cap="none" strike="noStrike">
                <a:solidFill>
                  <a:srgbClr val="000000"/>
                </a:solidFill>
                <a:latin typeface="Open Sans"/>
                <a:ea typeface="Open Sans"/>
                <a:cs typeface="Open Sans"/>
                <a:sym typeface="Open Sans"/>
              </a:rPr>
              <a:t>downhill, </a:t>
            </a:r>
            <a:r>
              <a:rPr b="0" i="0" lang="en-US" sz="2400" u="none" cap="none" strike="noStrike">
                <a:solidFill>
                  <a:srgbClr val="000000"/>
                </a:solidFill>
                <a:latin typeface="Open Sans"/>
                <a:ea typeface="Open Sans"/>
                <a:cs typeface="Open Sans"/>
                <a:sym typeface="Open Sans"/>
              </a:rPr>
              <a:t>turn the front wheels </a:t>
            </a:r>
            <a:r>
              <a:rPr b="1" i="0" lang="en-US" sz="2400" u="none" cap="none" strike="noStrike">
                <a:solidFill>
                  <a:srgbClr val="000000"/>
                </a:solidFill>
                <a:latin typeface="Open Sans"/>
                <a:ea typeface="Open Sans"/>
                <a:cs typeface="Open Sans"/>
                <a:sym typeface="Open Sans"/>
              </a:rPr>
              <a:t>toward the curb </a:t>
            </a:r>
            <a:r>
              <a:rPr b="0" i="0" lang="en-US" sz="2400" u="none" cap="none" strike="noStrike">
                <a:solidFill>
                  <a:srgbClr val="000000"/>
                </a:solidFill>
                <a:latin typeface="Open Sans"/>
                <a:ea typeface="Open Sans"/>
                <a:cs typeface="Open Sans"/>
                <a:sym typeface="Open Sans"/>
              </a:rPr>
              <a:t>so your vehicle will roll toward the curb.</a:t>
            </a:r>
            <a:endParaRPr b="0" i="0" sz="24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you park your vehicle facing </a:t>
            </a:r>
            <a:r>
              <a:rPr b="1" i="0" lang="en-US" sz="2400" u="none" cap="none" strike="noStrike">
                <a:solidFill>
                  <a:srgbClr val="000000"/>
                </a:solidFill>
                <a:latin typeface="Open Sans"/>
                <a:ea typeface="Open Sans"/>
                <a:cs typeface="Open Sans"/>
                <a:sym typeface="Open Sans"/>
              </a:rPr>
              <a:t>uphill</a:t>
            </a:r>
            <a:r>
              <a:rPr b="0" i="0" lang="en-US" sz="2400" u="none" cap="none" strike="noStrike">
                <a:solidFill>
                  <a:srgbClr val="000000"/>
                </a:solidFill>
                <a:latin typeface="Open Sans"/>
                <a:ea typeface="Open Sans"/>
                <a:cs typeface="Open Sans"/>
                <a:sym typeface="Open Sans"/>
              </a:rPr>
              <a:t> and there is a curb, turn the front wheels </a:t>
            </a:r>
            <a:r>
              <a:rPr b="1" i="0" lang="en-US" sz="2400" u="none" cap="none" strike="noStrike">
                <a:solidFill>
                  <a:srgbClr val="000000"/>
                </a:solidFill>
                <a:latin typeface="Open Sans"/>
                <a:ea typeface="Open Sans"/>
                <a:cs typeface="Open Sans"/>
                <a:sym typeface="Open Sans"/>
              </a:rPr>
              <a:t>away from the curb.</a:t>
            </a:r>
            <a:endParaRPr b="1" i="0" sz="24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you park on a street without curbing, turn the wheels toward the side of the road on which you are parked.</a:t>
            </a:r>
            <a:endParaRPr b="0" i="0" sz="2400" u="none" cap="none" strike="noStrike">
              <a:solidFill>
                <a:srgbClr val="000000"/>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Hint: </a:t>
            </a:r>
            <a:r>
              <a:rPr b="0" i="0" lang="en-US" sz="2400" u="none" cap="none" strike="noStrike">
                <a:solidFill>
                  <a:schemeClr val="dk1"/>
                </a:solidFill>
                <a:latin typeface="Calibri"/>
                <a:ea typeface="Calibri"/>
                <a:cs typeface="Calibri"/>
                <a:sym typeface="Calibri"/>
              </a:rPr>
              <a:t>For uphill parking, think of the phrase “up, up, and away”; you’ll turn your wheels away from the curb when parking uphill on a road where a curb is present.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Hill Parking at a Glance</a:t>
            </a:r>
            <a:endParaRPr b="0" i="0" sz="4400" u="none" cap="none" strike="noStrike">
              <a:solidFill>
                <a:schemeClr val="dk1"/>
              </a:solidFill>
              <a:latin typeface="Calibri"/>
              <a:ea typeface="Calibri"/>
              <a:cs typeface="Calibri"/>
              <a:sym typeface="Calibri"/>
            </a:endParaRPr>
          </a:p>
        </p:txBody>
      </p:sp>
      <p:pic>
        <p:nvPicPr>
          <p:cNvPr id="377" name="Shape 377"/>
          <p:cNvPicPr preferRelativeResize="0"/>
          <p:nvPr>
            <p:ph idx="1" type="body"/>
          </p:nvPr>
        </p:nvPicPr>
        <p:blipFill rotWithShape="1">
          <a:blip r:embed="rId3">
            <a:alphaModFix/>
          </a:blip>
          <a:srcRect b="0" l="0" r="0" t="0"/>
          <a:stretch/>
        </p:blipFill>
        <p:spPr>
          <a:xfrm>
            <a:off x="457200" y="1752600"/>
            <a:ext cx="8229600" cy="3528589"/>
          </a:xfrm>
          <a:prstGeom prst="rect">
            <a:avLst/>
          </a:prstGeom>
          <a:noFill/>
          <a:ln>
            <a:noFill/>
          </a:ln>
        </p:spPr>
      </p:pic>
      <p:sp>
        <p:nvSpPr>
          <p:cNvPr id="378" name="Shape 378"/>
          <p:cNvSpPr txBox="1"/>
          <p:nvPr/>
        </p:nvSpPr>
        <p:spPr>
          <a:xfrm>
            <a:off x="685800" y="5334000"/>
            <a:ext cx="78486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When parking on roads where curbs are present, drivers must park within </a:t>
            </a:r>
            <a:r>
              <a:rPr b="1" lang="en-US" sz="1800">
                <a:solidFill>
                  <a:schemeClr val="dk1"/>
                </a:solidFill>
                <a:latin typeface="Calibri"/>
                <a:ea typeface="Calibri"/>
                <a:cs typeface="Calibri"/>
                <a:sym typeface="Calibri"/>
              </a:rPr>
              <a:t>12 inches </a:t>
            </a:r>
            <a:r>
              <a:rPr lang="en-US" sz="1800">
                <a:solidFill>
                  <a:schemeClr val="dk1"/>
                </a:solidFill>
                <a:latin typeface="Calibri"/>
                <a:ea typeface="Calibri"/>
                <a:cs typeface="Calibri"/>
                <a:sym typeface="Calibri"/>
              </a:rPr>
              <a:t>of the curb.  Cars must be parked in the same direction as the flow of traffic. </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Prohibited Parking </a:t>
            </a:r>
            <a:endParaRPr b="0" i="0" sz="4400" u="none" cap="none" strike="noStrike">
              <a:solidFill>
                <a:schemeClr val="dk1"/>
              </a:solidFill>
              <a:latin typeface="Calibri"/>
              <a:ea typeface="Calibri"/>
              <a:cs typeface="Calibri"/>
              <a:sym typeface="Calibri"/>
            </a:endParaRPr>
          </a:p>
        </p:txBody>
      </p:sp>
      <p:sp>
        <p:nvSpPr>
          <p:cNvPr id="384" name="Shape 38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Standing or parking a vehicle, whether occupied or not, is prohibited:</a:t>
            </a:r>
            <a:endParaRPr b="0" i="0" sz="360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In front of a public or private driveway.</a:t>
            </a:r>
            <a:endParaRPr b="0" i="0" sz="360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Within 15 feet of a fire hydrant.</a:t>
            </a:r>
            <a:endParaRPr b="0" i="0" sz="360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Within 20 feet of a fire station driveway or crosswalk at an intersection.</a:t>
            </a:r>
            <a:endParaRPr b="0" i="0" sz="360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Within 30 feet of a STOP sign, YIELD sign or traffic control signal.</a:t>
            </a:r>
            <a:endParaRPr b="0" i="0" sz="3600" u="none" cap="none" strike="noStrike">
              <a:solidFill>
                <a:schemeClr val="dk1"/>
              </a:solidFill>
              <a:latin typeface="Calibri"/>
              <a:ea typeface="Calibri"/>
              <a:cs typeface="Calibri"/>
              <a:sym typeface="Calibri"/>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Dropping Off Passengers</a:t>
            </a:r>
            <a:endParaRPr b="0" i="0" sz="4400" u="none" cap="none" strike="noStrike">
              <a:solidFill>
                <a:schemeClr val="dk1"/>
              </a:solidFill>
              <a:latin typeface="Calibri"/>
              <a:ea typeface="Calibri"/>
              <a:cs typeface="Calibri"/>
              <a:sym typeface="Calibri"/>
            </a:endParaRPr>
          </a:p>
        </p:txBody>
      </p:sp>
      <p:sp>
        <p:nvSpPr>
          <p:cNvPr id="390" name="Shape 39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When dropping off passengers at the curb, drivers should remind their passengers to exit on the curb side rather than on the street side.</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Exiting on the curb side reduces the chance of a collision between the person leaving the vehicle and a car, motorcycle, or bicycle in the traffic lane.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Module 1 Quiz</a:t>
            </a:r>
            <a:endParaRPr/>
          </a:p>
        </p:txBody>
      </p:sp>
      <p:sp>
        <p:nvSpPr>
          <p:cNvPr id="396" name="Shape 39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42900" lvl="0" marL="228600" rtl="0">
              <a:lnSpc>
                <a:spcPct val="115000"/>
              </a:lnSpc>
              <a:spcBef>
                <a:spcPts val="0"/>
              </a:spcBef>
              <a:spcAft>
                <a:spcPts val="0"/>
              </a:spcAft>
              <a:buSzPts val="1800"/>
              <a:buFont typeface="Calibri"/>
              <a:buAutoNum type="arabicPeriod"/>
            </a:pPr>
            <a:r>
              <a:rPr lang="en-US" sz="1800"/>
              <a:t>If you see an emergency vehicle approaching that has its flashing lights on and is using its siren, a driver should:</a:t>
            </a:r>
            <a:endParaRPr sz="1800"/>
          </a:p>
          <a:p>
            <a:pPr indent="0" lvl="0" marL="228600" rtl="0">
              <a:lnSpc>
                <a:spcPct val="115000"/>
              </a:lnSpc>
              <a:spcBef>
                <a:spcPts val="0"/>
              </a:spcBef>
              <a:spcAft>
                <a:spcPts val="0"/>
              </a:spcAft>
              <a:buClr>
                <a:schemeClr val="dk1"/>
              </a:buClr>
              <a:buSzPts val="1100"/>
              <a:buFont typeface="Arial"/>
              <a:buNone/>
            </a:pPr>
            <a:r>
              <a:rPr lang="en-US" sz="1800"/>
              <a:t>(   ) Speed up to get out of the way.</a:t>
            </a:r>
            <a:endParaRPr sz="1800"/>
          </a:p>
          <a:p>
            <a:pPr indent="0" lvl="0" marL="228600" rtl="0">
              <a:lnSpc>
                <a:spcPct val="115000"/>
              </a:lnSpc>
              <a:spcBef>
                <a:spcPts val="0"/>
              </a:spcBef>
              <a:spcAft>
                <a:spcPts val="0"/>
              </a:spcAft>
              <a:buClr>
                <a:schemeClr val="dk1"/>
              </a:buClr>
              <a:buSzPts val="1100"/>
              <a:buFont typeface="Arial"/>
              <a:buNone/>
            </a:pPr>
            <a:r>
              <a:rPr lang="en-US" sz="1800"/>
              <a:t>(   ) Continue driving at the same speed.</a:t>
            </a:r>
            <a:endParaRPr sz="1800"/>
          </a:p>
          <a:p>
            <a:pPr indent="0" lvl="0" marL="228600" rtl="0">
              <a:lnSpc>
                <a:spcPct val="115000"/>
              </a:lnSpc>
              <a:spcBef>
                <a:spcPts val="0"/>
              </a:spcBef>
              <a:spcAft>
                <a:spcPts val="0"/>
              </a:spcAft>
              <a:buClr>
                <a:schemeClr val="dk1"/>
              </a:buClr>
              <a:buSzPts val="1100"/>
              <a:buFont typeface="Arial"/>
              <a:buNone/>
            </a:pPr>
            <a:r>
              <a:rPr lang="en-US" sz="1800">
                <a:highlight>
                  <a:srgbClr val="FFFF00"/>
                </a:highlight>
              </a:rPr>
              <a:t>(   ) Pull over to the right-hand edge of the highway and stop, if it’s possible and safe to do so.</a:t>
            </a:r>
            <a:endParaRPr sz="18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800"/>
          </a:p>
          <a:p>
            <a:pPr indent="0" lvl="0" marL="228600" rtl="0">
              <a:lnSpc>
                <a:spcPct val="115000"/>
              </a:lnSpc>
              <a:spcBef>
                <a:spcPts val="0"/>
              </a:spcBef>
              <a:spcAft>
                <a:spcPts val="0"/>
              </a:spcAft>
              <a:buClr>
                <a:schemeClr val="dk1"/>
              </a:buClr>
              <a:buSzPts val="1100"/>
              <a:buFont typeface="Arial"/>
              <a:buNone/>
            </a:pPr>
            <a:r>
              <a:rPr lang="en-US" sz="1800">
                <a:solidFill>
                  <a:srgbClr val="0000FF"/>
                </a:solidFill>
                <a:highlight>
                  <a:srgbClr val="FFFFFF"/>
                </a:highlight>
              </a:rPr>
              <a:t>In a situation like this, the goal is to move out of the way of the emergency vehicle so it can get to its destination as quickly as possible. If you hear/see an emergency vehicle approaching,  pull over to your right and yield as soon as it is safe to do so.  After the emergency vehicle has passed, you may continue driving. Speeding up might be dangerous and also could leave you to pay a speeding ticket. Staying at the same speed will block the emergency vehicle’s path of travel, and may also result in a ticket. </a:t>
            </a:r>
            <a:endParaRPr sz="1800">
              <a:solidFill>
                <a:srgbClr val="0000FF"/>
              </a:solidFill>
              <a:highlight>
                <a:srgbClr val="FFFFFF"/>
              </a:highlight>
            </a:endParaRPr>
          </a:p>
          <a:p>
            <a:pPr indent="0" lvl="0" marL="0">
              <a:spcBef>
                <a:spcPts val="64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02" name="Shape 402"/>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If a driver is passing another car,  he or she should not return to the right  lane until he or she is able to see the other car that was passed in the rearview mirror. </a:t>
            </a:r>
            <a:endParaRPr sz="1400"/>
          </a:p>
          <a:p>
            <a:pPr indent="0" lvl="0" marL="228600" rtl="0">
              <a:lnSpc>
                <a:spcPct val="115000"/>
              </a:lnSpc>
              <a:spcBef>
                <a:spcPts val="0"/>
              </a:spcBef>
              <a:spcAft>
                <a:spcPts val="0"/>
              </a:spcAft>
              <a:buNone/>
            </a:pPr>
            <a:r>
              <a:rPr lang="en-US" sz="1400">
                <a:highlight>
                  <a:srgbClr val="FFFF00"/>
                </a:highlight>
              </a:rPr>
              <a:t>(   ) True</a:t>
            </a:r>
            <a:endParaRPr sz="1400">
              <a:highlight>
                <a:srgbClr val="FFFF00"/>
              </a:highlight>
            </a:endParaRPr>
          </a:p>
          <a:p>
            <a:pPr indent="0" lvl="0" marL="228600" rtl="0">
              <a:lnSpc>
                <a:spcPct val="115000"/>
              </a:lnSpc>
              <a:spcBef>
                <a:spcPts val="0"/>
              </a:spcBef>
              <a:spcAft>
                <a:spcPts val="0"/>
              </a:spcAft>
              <a:buNone/>
            </a:pPr>
            <a:r>
              <a:rPr lang="en-US" sz="1400"/>
              <a:t>(   ) False</a:t>
            </a:r>
            <a:endParaRPr sz="1400"/>
          </a:p>
          <a:p>
            <a:pPr indent="0" lvl="0" marL="228600" rtl="0">
              <a:lnSpc>
                <a:spcPct val="115000"/>
              </a:lnSpc>
              <a:spcBef>
                <a:spcPts val="0"/>
              </a:spcBef>
              <a:spcAft>
                <a:spcPts val="0"/>
              </a:spcAft>
              <a:buNone/>
            </a:pPr>
            <a:r>
              <a:t/>
            </a:r>
            <a:endParaRPr sz="1400">
              <a:solidFill>
                <a:srgbClr val="0000FF"/>
              </a:solidFill>
            </a:endParaRPr>
          </a:p>
          <a:p>
            <a:pPr indent="0" lvl="0" marL="228600" rtl="0">
              <a:lnSpc>
                <a:spcPct val="115000"/>
              </a:lnSpc>
              <a:spcBef>
                <a:spcPts val="0"/>
              </a:spcBef>
              <a:spcAft>
                <a:spcPts val="0"/>
              </a:spcAft>
              <a:buNone/>
            </a:pPr>
            <a:r>
              <a:rPr lang="en-US" sz="1400">
                <a:solidFill>
                  <a:srgbClr val="0000FF"/>
                </a:solidFill>
              </a:rPr>
              <a:t>True. When passing, you can safely assume that you are far enough ahead and have enough space to change back to your original lane if you can see the car you passed in your rearview  mirror.   If you cannot see them, they are still too close and you risk hitting them if you change lanes too soon. </a:t>
            </a:r>
            <a:endParaRPr sz="1400">
              <a:solidFill>
                <a:srgbClr val="0000FF"/>
              </a:solidFill>
            </a:endParaRPr>
          </a:p>
          <a:p>
            <a:pPr indent="-317500" lvl="0" marL="228600" rtl="0">
              <a:lnSpc>
                <a:spcPct val="115000"/>
              </a:lnSpc>
              <a:spcBef>
                <a:spcPts val="0"/>
              </a:spcBef>
              <a:spcAft>
                <a:spcPts val="0"/>
              </a:spcAft>
              <a:buSzPts val="1400"/>
              <a:buFont typeface="Calibri"/>
              <a:buAutoNum type="arabicPeriod"/>
            </a:pPr>
            <a:r>
              <a:rPr lang="en-US" sz="1400"/>
              <a:t>2,  A  person is prohibited from driving  a motor vehicle (even short-term) unless he or she has a valid driver’s license that is specified for that  type of vehicle.</a:t>
            </a:r>
            <a:endParaRPr sz="1400"/>
          </a:p>
          <a:p>
            <a:pPr indent="0" lvl="0" marL="228600" rtl="0">
              <a:lnSpc>
                <a:spcPct val="115000"/>
              </a:lnSpc>
              <a:spcBef>
                <a:spcPts val="0"/>
              </a:spcBef>
              <a:spcAft>
                <a:spcPts val="0"/>
              </a:spcAft>
              <a:buNone/>
            </a:pPr>
            <a:r>
              <a:rPr lang="en-US" sz="1400">
                <a:highlight>
                  <a:srgbClr val="FFFF00"/>
                </a:highlight>
              </a:rPr>
              <a:t>(   ) True</a:t>
            </a:r>
            <a:endParaRPr sz="1400">
              <a:highlight>
                <a:srgbClr val="FFFF00"/>
              </a:highlight>
            </a:endParaRPr>
          </a:p>
          <a:p>
            <a:pPr indent="0" lvl="0" marL="228600" rtl="0">
              <a:lnSpc>
                <a:spcPct val="115000"/>
              </a:lnSpc>
              <a:spcBef>
                <a:spcPts val="0"/>
              </a:spcBef>
              <a:spcAft>
                <a:spcPts val="0"/>
              </a:spcAft>
              <a:buNone/>
            </a:pPr>
            <a:r>
              <a:rPr lang="en-US" sz="1400"/>
              <a:t>(   ) False</a:t>
            </a:r>
            <a:endParaRPr sz="1400"/>
          </a:p>
          <a:p>
            <a:pPr indent="0" lvl="0" marL="228600" rtl="0">
              <a:lnSpc>
                <a:spcPct val="115000"/>
              </a:lnSpc>
              <a:spcBef>
                <a:spcPts val="0"/>
              </a:spcBef>
              <a:spcAft>
                <a:spcPts val="0"/>
              </a:spcAft>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True. You may not drive any vehicle you are not specifically licensed for. For example, if you have a regular Class D license, you may not drive vehicles requiring special licenses such as motorcycles or school buses. </a:t>
            </a:r>
            <a:endParaRPr sz="1400">
              <a:solidFill>
                <a:srgbClr val="0000FF"/>
              </a:solidFill>
            </a:endParaRPr>
          </a:p>
          <a:p>
            <a:pPr indent="0" lvl="0" marL="0">
              <a:spcBef>
                <a:spcPts val="64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License Classifications</a:t>
            </a:r>
            <a:endParaRPr b="0" i="0" sz="4400" u="none" cap="none" strike="noStrike">
              <a:solidFill>
                <a:schemeClr val="dk1"/>
              </a:solidFill>
              <a:latin typeface="Calibri"/>
              <a:ea typeface="Calibri"/>
              <a:cs typeface="Calibri"/>
              <a:sym typeface="Calibri"/>
            </a:endParaRPr>
          </a:p>
        </p:txBody>
      </p:sp>
      <p:sp>
        <p:nvSpPr>
          <p:cNvPr id="111" name="Shape 1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The classifications for large vehicles (and motorcycles, by engine size) are below:</a:t>
            </a:r>
            <a:endParaRPr/>
          </a:p>
          <a:p>
            <a:pPr indent="-342900" lvl="0" marL="342900" marR="0" rtl="0" algn="l">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A &amp; B: </a:t>
            </a:r>
            <a:r>
              <a:rPr b="0" i="0" lang="en-US" sz="2960" u="none" cap="none" strike="noStrike">
                <a:solidFill>
                  <a:schemeClr val="dk1"/>
                </a:solidFill>
                <a:latin typeface="Calibri"/>
                <a:ea typeface="Calibri"/>
                <a:cs typeface="Calibri"/>
                <a:sym typeface="Calibri"/>
              </a:rPr>
              <a:t>26,001 lbs. or more (CDL)</a:t>
            </a:r>
            <a:endParaRPr/>
          </a:p>
          <a:p>
            <a:pPr indent="-342900" lvl="0" marL="342900" marR="0" rtl="0" algn="l">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C: </a:t>
            </a:r>
            <a:r>
              <a:rPr b="0" i="0" lang="en-US" sz="2960" u="none" cap="none" strike="noStrike">
                <a:solidFill>
                  <a:schemeClr val="dk1"/>
                </a:solidFill>
                <a:latin typeface="Calibri"/>
                <a:ea typeface="Calibri"/>
                <a:cs typeface="Calibri"/>
                <a:sym typeface="Calibri"/>
              </a:rPr>
              <a:t>16,000 lbs. or more but less than 26,001 lbs.</a:t>
            </a:r>
            <a:endParaRPr/>
          </a:p>
          <a:p>
            <a:pPr indent="-342900" lvl="0" marL="342900" marR="0" rtl="0" algn="l">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D: </a:t>
            </a:r>
            <a:r>
              <a:rPr b="0" i="0" lang="en-US" sz="2960" u="none" cap="none" strike="noStrike">
                <a:solidFill>
                  <a:schemeClr val="dk1"/>
                </a:solidFill>
                <a:latin typeface="Calibri"/>
                <a:ea typeface="Calibri"/>
                <a:cs typeface="Calibri"/>
                <a:sym typeface="Calibri"/>
              </a:rPr>
              <a:t>16,000 lbs. or less</a:t>
            </a:r>
            <a:endParaRPr/>
          </a:p>
          <a:p>
            <a:pPr indent="-342900" lvl="0" marL="342900" marR="0" rtl="0" algn="l">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L: </a:t>
            </a:r>
            <a:r>
              <a:rPr b="0" i="0" lang="en-US" sz="2960" u="none" cap="none" strike="noStrike">
                <a:solidFill>
                  <a:schemeClr val="dk1"/>
                </a:solidFill>
                <a:latin typeface="Calibri"/>
                <a:ea typeface="Calibri"/>
                <a:cs typeface="Calibri"/>
                <a:sym typeface="Calibri"/>
              </a:rPr>
              <a:t>Motor-driven cycle with less than 150cc e</a:t>
            </a:r>
            <a:r>
              <a:rPr lang="en-US" sz="2960"/>
              <a:t>ngine</a:t>
            </a:r>
            <a:endParaRPr/>
          </a:p>
          <a:p>
            <a:pPr indent="-342900" lvl="0" marL="342900" marR="0" rtl="0" algn="l">
              <a:spcBef>
                <a:spcPts val="592"/>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Class M: </a:t>
            </a:r>
            <a:r>
              <a:rPr b="0" i="0" lang="en-US" sz="2960" u="none" cap="none" strike="noStrike">
                <a:solidFill>
                  <a:schemeClr val="dk1"/>
                </a:solidFill>
                <a:latin typeface="Calibri"/>
                <a:ea typeface="Calibri"/>
                <a:cs typeface="Calibri"/>
                <a:sym typeface="Calibri"/>
              </a:rPr>
              <a:t>Motorcycle or motor-driven cycle</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08" name="Shape 40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Which way should the front wheels be turned when parking uphill with a curb? </a:t>
            </a:r>
            <a:endParaRPr sz="1400"/>
          </a:p>
          <a:p>
            <a:pPr indent="457200" lvl="0" marL="0" rtl="0">
              <a:lnSpc>
                <a:spcPct val="115000"/>
              </a:lnSpc>
              <a:spcBef>
                <a:spcPts val="0"/>
              </a:spcBef>
              <a:spcAft>
                <a:spcPts val="0"/>
              </a:spcAft>
              <a:buClr>
                <a:schemeClr val="dk1"/>
              </a:buClr>
              <a:buSzPts val="1100"/>
              <a:buFont typeface="Arial"/>
              <a:buNone/>
            </a:pPr>
            <a:r>
              <a:rPr lang="en-US" sz="1400"/>
              <a:t>(   ) Toward the curb</a:t>
            </a:r>
            <a:endParaRPr sz="1400"/>
          </a:p>
          <a:p>
            <a:pPr indent="228600" lvl="0" marL="228600" rtl="0">
              <a:lnSpc>
                <a:spcPct val="115000"/>
              </a:lnSpc>
              <a:spcBef>
                <a:spcPts val="0"/>
              </a:spcBef>
              <a:spcAft>
                <a:spcPts val="0"/>
              </a:spcAft>
              <a:buClr>
                <a:schemeClr val="dk1"/>
              </a:buClr>
              <a:buSzPts val="1100"/>
              <a:buFont typeface="Arial"/>
              <a:buNone/>
            </a:pPr>
            <a:r>
              <a:rPr lang="en-US" sz="1400">
                <a:highlight>
                  <a:srgbClr val="FFFF00"/>
                </a:highlight>
              </a:rPr>
              <a:t>(   ) Away from the curb</a:t>
            </a:r>
            <a:endParaRPr sz="1400">
              <a:highlight>
                <a:srgbClr val="FFFF00"/>
              </a:highlight>
            </a:endParaRPr>
          </a:p>
          <a:p>
            <a:pPr indent="228600" lvl="0" marL="228600" rtl="0">
              <a:lnSpc>
                <a:spcPct val="115000"/>
              </a:lnSpc>
              <a:spcBef>
                <a:spcPts val="0"/>
              </a:spcBef>
              <a:spcAft>
                <a:spcPts val="0"/>
              </a:spcAft>
              <a:buClr>
                <a:schemeClr val="dk1"/>
              </a:buClr>
              <a:buSzPts val="1100"/>
              <a:buFont typeface="Arial"/>
              <a:buNone/>
            </a:pPr>
            <a:r>
              <a:rPr lang="en-US" sz="1400"/>
              <a:t>(   ) Straight ahead</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If you are parking uphill with a curb, you should turn your wheels away from the curb. Then, let your car slowly roll backwards until the back of the front tire is touching  the curb, which will block it from rolling. Then you can engage the emergency brake/parking brake. </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**When parking on a hill, the ONLY time your wheels should face AWAY from the curb is when going uphill with a curb. In all other cases turn your wheels TOWARD the curb or where the curb would be.</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400"/>
          </a:p>
          <a:p>
            <a:pPr indent="-317500" lvl="0" marL="228600" rtl="0">
              <a:lnSpc>
                <a:spcPct val="115000"/>
              </a:lnSpc>
              <a:spcBef>
                <a:spcPts val="0"/>
              </a:spcBef>
              <a:spcAft>
                <a:spcPts val="0"/>
              </a:spcAft>
              <a:buSzPts val="1400"/>
              <a:buFont typeface="Calibri"/>
              <a:buAutoNum type="arabicPeriod"/>
            </a:pPr>
            <a:r>
              <a:rPr lang="en-US" sz="1400"/>
              <a:t>A person with a Class D license can drive a vehicle with gross weight up to but not exceeding  :</a:t>
            </a:r>
            <a:endParaRPr sz="1400"/>
          </a:p>
          <a:p>
            <a:pPr indent="0" lvl="0" marL="228600" rtl="0">
              <a:lnSpc>
                <a:spcPct val="115000"/>
              </a:lnSpc>
              <a:spcBef>
                <a:spcPts val="0"/>
              </a:spcBef>
              <a:spcAft>
                <a:spcPts val="0"/>
              </a:spcAft>
              <a:buClr>
                <a:schemeClr val="dk1"/>
              </a:buClr>
              <a:buSzPts val="1100"/>
              <a:buFont typeface="Arial"/>
              <a:buNone/>
            </a:pPr>
            <a:r>
              <a:rPr lang="en-US" sz="1400"/>
              <a:t>(   ) 5,000 lbs.</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16,000 lbs.</a:t>
            </a:r>
            <a:endParaRPr sz="1400">
              <a:highlight>
                <a:srgbClr val="FFFF00"/>
              </a:highlight>
            </a:endParaRPr>
          </a:p>
          <a:p>
            <a:pPr indent="0" lvl="0" marL="228600" rtl="0">
              <a:lnSpc>
                <a:spcPct val="115000"/>
              </a:lnSpc>
              <a:spcBef>
                <a:spcPts val="0"/>
              </a:spcBef>
              <a:spcAft>
                <a:spcPts val="0"/>
              </a:spcAft>
              <a:buNone/>
            </a:pPr>
            <a:r>
              <a:rPr lang="en-US" sz="1400"/>
              <a:t>(   ) 28,000 lbs.</a:t>
            </a:r>
            <a:endParaRPr sz="1400"/>
          </a:p>
          <a:p>
            <a:pPr indent="0" lvl="0" marL="228600" rtl="0">
              <a:lnSpc>
                <a:spcPct val="115000"/>
              </a:lnSpc>
              <a:spcBef>
                <a:spcPts val="0"/>
              </a:spcBef>
              <a:spcAft>
                <a:spcPts val="0"/>
              </a:spcAft>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Class D licenses cover vehicles up to 16,000 pounds. Vehicles above 16,000 pounds, such as semi-trucks and heavier delivery trucks, require additional licensing. </a:t>
            </a:r>
            <a:endParaRPr sz="1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14" name="Shape 41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228600" rtl="0">
              <a:lnSpc>
                <a:spcPct val="115000"/>
              </a:lnSpc>
              <a:spcBef>
                <a:spcPts val="0"/>
              </a:spcBef>
              <a:spcAft>
                <a:spcPts val="0"/>
              </a:spcAft>
              <a:buClr>
                <a:schemeClr val="dk1"/>
              </a:buClr>
              <a:buSzPts val="1100"/>
              <a:buFont typeface="Arial"/>
              <a:buNone/>
            </a:pPr>
            <a:r>
              <a:t/>
            </a:r>
            <a:endParaRPr sz="1400"/>
          </a:p>
          <a:p>
            <a:pPr indent="-317500" lvl="0" marL="228600" rtl="0">
              <a:lnSpc>
                <a:spcPct val="115000"/>
              </a:lnSpc>
              <a:spcBef>
                <a:spcPts val="0"/>
              </a:spcBef>
              <a:spcAft>
                <a:spcPts val="0"/>
              </a:spcAft>
              <a:buSzPts val="1400"/>
              <a:buFont typeface="Calibri"/>
              <a:buAutoNum type="arabicPeriod"/>
            </a:pPr>
            <a:r>
              <a:rPr lang="en-US" sz="1400"/>
              <a:t>What direction should your wheels be facing if you’re parking downhill with a curb? </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Toward the curb</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400"/>
              <a:t>(   ) Away from the curb</a:t>
            </a:r>
            <a:endParaRPr sz="1400"/>
          </a:p>
          <a:p>
            <a:pPr indent="0" lvl="0" marL="228600" rtl="0">
              <a:lnSpc>
                <a:spcPct val="115000"/>
              </a:lnSpc>
              <a:spcBef>
                <a:spcPts val="0"/>
              </a:spcBef>
              <a:spcAft>
                <a:spcPts val="0"/>
              </a:spcAft>
              <a:buClr>
                <a:schemeClr val="dk1"/>
              </a:buClr>
              <a:buSzPts val="1100"/>
              <a:buFont typeface="Arial"/>
              <a:buNone/>
            </a:pPr>
            <a:r>
              <a:rPr lang="en-US" sz="1400"/>
              <a:t>(   ) Straight ahead</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None/>
            </a:pPr>
            <a:r>
              <a:rPr lang="en-US" sz="1400">
                <a:solidFill>
                  <a:srgbClr val="0000FF"/>
                </a:solidFill>
              </a:rPr>
              <a:t>Your wheels should be facing the curb, with the front of the front tire actually touching the curb  to prevent rolling.</a:t>
            </a:r>
            <a:endParaRPr sz="1400">
              <a:solidFill>
                <a:srgbClr val="0000FF"/>
              </a:solidFill>
            </a:endParaRPr>
          </a:p>
          <a:p>
            <a:pPr indent="0" lvl="0" marL="228600" rtl="0">
              <a:lnSpc>
                <a:spcPct val="115000"/>
              </a:lnSpc>
              <a:spcBef>
                <a:spcPts val="0"/>
              </a:spcBef>
              <a:spcAft>
                <a:spcPts val="0"/>
              </a:spcAft>
              <a:buNone/>
            </a:pPr>
            <a:r>
              <a:t/>
            </a:r>
            <a:endParaRPr sz="800"/>
          </a:p>
          <a:p>
            <a:pPr indent="-317500" lvl="0" marL="228600" rtl="0">
              <a:lnSpc>
                <a:spcPct val="115000"/>
              </a:lnSpc>
              <a:spcBef>
                <a:spcPts val="0"/>
              </a:spcBef>
              <a:spcAft>
                <a:spcPts val="0"/>
              </a:spcAft>
              <a:buSzPts val="1400"/>
              <a:buFont typeface="Calibri"/>
              <a:buAutoNum type="arabicPeriod"/>
            </a:pPr>
            <a:r>
              <a:rPr lang="en-US" sz="1400"/>
              <a:t>2, How much space is a driver required to keep between their vehicle and a bicyclist when attempting to pass?</a:t>
            </a:r>
            <a:endParaRPr sz="1400"/>
          </a:p>
          <a:p>
            <a:pPr indent="0" lvl="0" marL="228600" rtl="0">
              <a:lnSpc>
                <a:spcPct val="115000"/>
              </a:lnSpc>
              <a:spcBef>
                <a:spcPts val="0"/>
              </a:spcBef>
              <a:spcAft>
                <a:spcPts val="0"/>
              </a:spcAft>
              <a:buNone/>
            </a:pPr>
            <a:r>
              <a:rPr lang="en-US" sz="1400"/>
              <a:t>(   )  A minimum of  8 feet </a:t>
            </a:r>
            <a:endParaRPr sz="1400"/>
          </a:p>
          <a:p>
            <a:pPr indent="0" lvl="0" marL="228600" rtl="0">
              <a:lnSpc>
                <a:spcPct val="115000"/>
              </a:lnSpc>
              <a:spcBef>
                <a:spcPts val="0"/>
              </a:spcBef>
              <a:spcAft>
                <a:spcPts val="0"/>
              </a:spcAft>
              <a:buNone/>
            </a:pPr>
            <a:r>
              <a:rPr lang="en-US" sz="1400">
                <a:highlight>
                  <a:srgbClr val="FFFF00"/>
                </a:highlight>
              </a:rPr>
              <a:t>(   ) A minimum  of  3 feet</a:t>
            </a:r>
            <a:endParaRPr sz="1400">
              <a:highlight>
                <a:srgbClr val="FFFF00"/>
              </a:highlight>
            </a:endParaRPr>
          </a:p>
          <a:p>
            <a:pPr indent="0" lvl="0" marL="228600" rtl="0">
              <a:lnSpc>
                <a:spcPct val="115000"/>
              </a:lnSpc>
              <a:spcBef>
                <a:spcPts val="0"/>
              </a:spcBef>
              <a:spcAft>
                <a:spcPts val="0"/>
              </a:spcAft>
              <a:buNone/>
            </a:pPr>
            <a:r>
              <a:rPr lang="en-US" sz="1400"/>
              <a:t>(   ) A minimum of 1 foot</a:t>
            </a:r>
            <a:endParaRPr sz="1400"/>
          </a:p>
          <a:p>
            <a:pPr indent="0" lvl="0" marL="228600" rtl="0">
              <a:lnSpc>
                <a:spcPct val="115000"/>
              </a:lnSpc>
              <a:spcBef>
                <a:spcPts val="0"/>
              </a:spcBef>
              <a:spcAft>
                <a:spcPts val="0"/>
              </a:spcAft>
              <a:buNone/>
            </a:pPr>
            <a:r>
              <a:t/>
            </a:r>
            <a:endParaRPr sz="1400"/>
          </a:p>
          <a:p>
            <a:pPr indent="0" lvl="0" marL="228600" rtl="0">
              <a:lnSpc>
                <a:spcPct val="115000"/>
              </a:lnSpc>
              <a:spcBef>
                <a:spcPts val="0"/>
              </a:spcBef>
              <a:spcAft>
                <a:spcPts val="0"/>
              </a:spcAft>
              <a:buNone/>
            </a:pPr>
            <a:r>
              <a:rPr lang="en-US" sz="1400">
                <a:solidFill>
                  <a:srgbClr val="0000FF"/>
                </a:solidFill>
              </a:rPr>
              <a:t>To ensure safety and adequate clearance, and also in order to not startle or frighten a cyclist, you must leave at least 3 feet of space between your vehicle and a cyclist when passing. </a:t>
            </a:r>
            <a:endParaRPr sz="1400">
              <a:solidFill>
                <a:srgbClr val="0000FF"/>
              </a:solidFill>
            </a:endParaRPr>
          </a:p>
          <a:p>
            <a:pPr indent="0" lvl="0" marL="228600" rtl="0">
              <a:lnSpc>
                <a:spcPct val="115000"/>
              </a:lnSpc>
              <a:spcBef>
                <a:spcPts val="0"/>
              </a:spcBef>
              <a:spcAft>
                <a:spcPts val="0"/>
              </a:spcAft>
              <a:buNone/>
            </a:pPr>
            <a:r>
              <a:t/>
            </a:r>
            <a:endParaRPr sz="1400"/>
          </a:p>
          <a:p>
            <a:pPr indent="0" lvl="0" marL="228600" rtl="0">
              <a:lnSpc>
                <a:spcPct val="115000"/>
              </a:lnSpc>
              <a:spcBef>
                <a:spcPts val="0"/>
              </a:spcBef>
              <a:spcAft>
                <a:spcPts val="0"/>
              </a:spcAft>
              <a:buClr>
                <a:schemeClr val="dk1"/>
              </a:buClr>
              <a:buSzPts val="1100"/>
              <a:buFont typeface="Arial"/>
              <a:buNone/>
            </a:pPr>
            <a:r>
              <a:t/>
            </a:r>
            <a:endParaRPr sz="1400">
              <a:solidFill>
                <a:srgbClr val="0000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20" name="Shape 420"/>
          <p:cNvSpPr txBox="1"/>
          <p:nvPr>
            <p:ph idx="1" type="body"/>
          </p:nvPr>
        </p:nvSpPr>
        <p:spPr>
          <a:xfrm>
            <a:off x="457200" y="1600200"/>
            <a:ext cx="8229600" cy="4931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1400"/>
              <a:t>47. When two or more road users arrive simultaneously at at stop sign, who should go first?</a:t>
            </a:r>
            <a:endParaRPr sz="1400"/>
          </a:p>
          <a:p>
            <a:pPr indent="0" lvl="0" marL="0" rtl="0">
              <a:lnSpc>
                <a:spcPct val="115000"/>
              </a:lnSpc>
              <a:spcBef>
                <a:spcPts val="0"/>
              </a:spcBef>
              <a:spcAft>
                <a:spcPts val="0"/>
              </a:spcAft>
              <a:buClr>
                <a:schemeClr val="dk1"/>
              </a:buClr>
              <a:buSzPts val="1100"/>
              <a:buFont typeface="Arial"/>
              <a:buNone/>
            </a:pPr>
            <a:r>
              <a:rPr lang="en-US" sz="1400">
                <a:highlight>
                  <a:srgbClr val="FFFF00"/>
                </a:highlight>
              </a:rPr>
              <a:t>( ) The person furthest right should proceed first.</a:t>
            </a:r>
            <a:endParaRPr sz="1400">
              <a:highlight>
                <a:srgbClr val="FFFF00"/>
              </a:highlight>
            </a:endParaRPr>
          </a:p>
          <a:p>
            <a:pPr indent="0" lvl="0" marL="0" rtl="0">
              <a:lnSpc>
                <a:spcPct val="115000"/>
              </a:lnSpc>
              <a:spcBef>
                <a:spcPts val="0"/>
              </a:spcBef>
              <a:spcAft>
                <a:spcPts val="0"/>
              </a:spcAft>
              <a:buClr>
                <a:schemeClr val="dk1"/>
              </a:buClr>
              <a:buSzPts val="1100"/>
              <a:buFont typeface="Arial"/>
              <a:buNone/>
            </a:pPr>
            <a:r>
              <a:rPr lang="en-US" sz="1400"/>
              <a:t>( ) The person furthest left should proceed first.</a:t>
            </a:r>
            <a:endParaRPr sz="1400"/>
          </a:p>
          <a:p>
            <a:pPr indent="0" lvl="0" marL="0" rtl="0">
              <a:lnSpc>
                <a:spcPct val="115000"/>
              </a:lnSpc>
              <a:spcBef>
                <a:spcPts val="0"/>
              </a:spcBef>
              <a:spcAft>
                <a:spcPts val="0"/>
              </a:spcAft>
              <a:buClr>
                <a:schemeClr val="dk1"/>
              </a:buClr>
              <a:buSzPts val="1100"/>
              <a:buFont typeface="Arial"/>
              <a:buNone/>
            </a:pPr>
            <a:r>
              <a:rPr lang="en-US" sz="1400"/>
              <a:t>( ) Both vehicles may proceed with caution.</a:t>
            </a:r>
            <a:endParaRPr sz="1400"/>
          </a:p>
          <a:p>
            <a:pPr indent="0" lvl="0" marL="0" rtl="0">
              <a:lnSpc>
                <a:spcPct val="115000"/>
              </a:lnSpc>
              <a:spcBef>
                <a:spcPts val="0"/>
              </a:spcBef>
              <a:spcAft>
                <a:spcPts val="0"/>
              </a:spcAft>
              <a:buClr>
                <a:schemeClr val="dk1"/>
              </a:buClr>
              <a:buSzPts val="1100"/>
              <a:buFont typeface="Arial"/>
              <a:buNone/>
            </a:pPr>
            <a:r>
              <a:rPr lang="en-US" sz="1400"/>
              <a:t>( ) You may sound your horn to alert the other driver that you plan to go first.</a:t>
            </a:r>
            <a:endParaRPr sz="1400"/>
          </a:p>
          <a:p>
            <a:pPr indent="0" lvl="0" marL="0" rtl="0">
              <a:lnSpc>
                <a:spcPct val="115000"/>
              </a:lnSpc>
              <a:spcBef>
                <a:spcPts val="0"/>
              </a:spcBef>
              <a:spcAft>
                <a:spcPts val="0"/>
              </a:spcAft>
              <a:buClr>
                <a:schemeClr val="dk1"/>
              </a:buClr>
              <a:buSzPts val="1100"/>
              <a:buFont typeface="Arial"/>
              <a:buNone/>
            </a:pPr>
            <a:r>
              <a:t/>
            </a:r>
            <a:endParaRPr sz="1400"/>
          </a:p>
          <a:p>
            <a:pPr indent="0" lvl="0" marL="0" rtl="0">
              <a:lnSpc>
                <a:spcPct val="115000"/>
              </a:lnSpc>
              <a:spcBef>
                <a:spcPts val="0"/>
              </a:spcBef>
              <a:spcAft>
                <a:spcPts val="0"/>
              </a:spcAft>
              <a:buNone/>
            </a:pPr>
            <a:r>
              <a:rPr lang="en-US" sz="1400">
                <a:solidFill>
                  <a:srgbClr val="0000FF"/>
                </a:solidFill>
              </a:rPr>
              <a:t>In general, whoever arrives first proceeds first.  If you arrive at the same time as another driver or road user, the person on the right should go first. </a:t>
            </a:r>
            <a:endParaRPr sz="1400">
              <a:solidFill>
                <a:srgbClr val="0000FF"/>
              </a:solidFill>
            </a:endParaRPr>
          </a:p>
          <a:p>
            <a:pPr indent="0" lvl="0" marL="0" rtl="0">
              <a:lnSpc>
                <a:spcPct val="115000"/>
              </a:lnSpc>
              <a:spcBef>
                <a:spcPts val="0"/>
              </a:spcBef>
              <a:spcAft>
                <a:spcPts val="0"/>
              </a:spcAft>
              <a:buNone/>
            </a:pPr>
            <a:r>
              <a:t/>
            </a:r>
            <a:endParaRPr sz="1400">
              <a:solidFill>
                <a:srgbClr val="0000FF"/>
              </a:solidFill>
            </a:endParaRPr>
          </a:p>
          <a:p>
            <a:pPr indent="0" lvl="0" marL="0" rtl="0">
              <a:lnSpc>
                <a:spcPct val="115000"/>
              </a:lnSpc>
              <a:spcBef>
                <a:spcPts val="0"/>
              </a:spcBef>
              <a:spcAft>
                <a:spcPts val="0"/>
              </a:spcAft>
              <a:buNone/>
            </a:pPr>
            <a:r>
              <a:rPr lang="en-US" sz="1400"/>
              <a:t>52. In order to avoid a $175 fine and a 3-month suspension of driving privileges, when you see a school bus turn on its </a:t>
            </a:r>
            <a:r>
              <a:rPr lang="en-US" sz="1400">
                <a:highlight>
                  <a:srgbClr val="FFFFFF"/>
                </a:highlight>
              </a:rPr>
              <a:t>red flashing</a:t>
            </a:r>
            <a:r>
              <a:rPr lang="en-US" sz="1400"/>
              <a:t> lights and extend its stop sign, who must stop?</a:t>
            </a:r>
            <a:endParaRPr sz="1400"/>
          </a:p>
          <a:p>
            <a:pPr indent="0" lvl="0" marL="0" rtl="0">
              <a:lnSpc>
                <a:spcPct val="115000"/>
              </a:lnSpc>
              <a:spcBef>
                <a:spcPts val="0"/>
              </a:spcBef>
              <a:spcAft>
                <a:spcPts val="0"/>
              </a:spcAft>
              <a:buNone/>
            </a:pPr>
            <a:r>
              <a:t/>
            </a:r>
            <a:endParaRPr sz="1400"/>
          </a:p>
          <a:p>
            <a:pPr indent="0" lvl="0" marL="0" rtl="0">
              <a:lnSpc>
                <a:spcPct val="115000"/>
              </a:lnSpc>
              <a:spcBef>
                <a:spcPts val="0"/>
              </a:spcBef>
              <a:spcAft>
                <a:spcPts val="0"/>
              </a:spcAft>
              <a:buNone/>
            </a:pPr>
            <a:r>
              <a:rPr lang="en-US" sz="1400"/>
              <a:t>( ) If on a two-lane road, both lanes of traffic must stop until the bus turns off the red flashing lights and retracts (folds up) the stop sign.</a:t>
            </a:r>
            <a:endParaRPr sz="1400"/>
          </a:p>
          <a:p>
            <a:pPr indent="0" lvl="0" marL="0" rtl="0">
              <a:lnSpc>
                <a:spcPct val="115000"/>
              </a:lnSpc>
              <a:spcBef>
                <a:spcPts val="0"/>
              </a:spcBef>
              <a:spcAft>
                <a:spcPts val="0"/>
              </a:spcAft>
              <a:buNone/>
            </a:pPr>
            <a:r>
              <a:rPr lang="en-US" sz="1400"/>
              <a:t>( ) If on a four-lane road, traffic going in the same direction must stop and wait, while traffic going in the opposite direction must slow down and proceed with caution.</a:t>
            </a:r>
            <a:endParaRPr sz="1400"/>
          </a:p>
          <a:p>
            <a:pPr indent="0" lvl="0" marL="0" rtl="0">
              <a:lnSpc>
                <a:spcPct val="115000"/>
              </a:lnSpc>
              <a:spcBef>
                <a:spcPts val="0"/>
              </a:spcBef>
              <a:spcAft>
                <a:spcPts val="0"/>
              </a:spcAft>
              <a:buNone/>
            </a:pPr>
            <a:r>
              <a:rPr lang="en-US" sz="1400">
                <a:highlight>
                  <a:srgbClr val="FFFF00"/>
                </a:highlight>
              </a:rPr>
              <a:t>(  ) Both of the above are true.</a:t>
            </a:r>
            <a:endParaRPr sz="1400">
              <a:highlight>
                <a:srgbClr val="FFFF00"/>
              </a:highlight>
            </a:endParaRPr>
          </a:p>
          <a:p>
            <a:pPr indent="0" lvl="0" marL="0" rtl="0">
              <a:lnSpc>
                <a:spcPct val="115000"/>
              </a:lnSpc>
              <a:spcBef>
                <a:spcPts val="0"/>
              </a:spcBef>
              <a:spcAft>
                <a:spcPts val="0"/>
              </a:spcAft>
              <a:buNone/>
            </a:pPr>
            <a:r>
              <a:rPr lang="en-US" sz="1400"/>
              <a:t>(  ) None of the above are true.</a:t>
            </a:r>
            <a:endParaRPr sz="1400"/>
          </a:p>
          <a:p>
            <a:pPr indent="0" lvl="0" marL="0" rtl="0">
              <a:lnSpc>
                <a:spcPct val="115000"/>
              </a:lnSpc>
              <a:spcBef>
                <a:spcPts val="0"/>
              </a:spcBef>
              <a:spcAft>
                <a:spcPts val="0"/>
              </a:spcAft>
              <a:buNone/>
            </a:pPr>
            <a:r>
              <a:t/>
            </a:r>
            <a:endParaRPr sz="1400"/>
          </a:p>
          <a:p>
            <a:pPr indent="0" lvl="0" marL="0" rtl="0">
              <a:lnSpc>
                <a:spcPct val="115000"/>
              </a:lnSpc>
              <a:spcBef>
                <a:spcPts val="0"/>
              </a:spcBef>
              <a:spcAft>
                <a:spcPts val="0"/>
              </a:spcAft>
              <a:buNone/>
            </a:pPr>
            <a:r>
              <a:rPr lang="en-US" sz="1400">
                <a:solidFill>
                  <a:srgbClr val="0000FF"/>
                </a:solidFill>
                <a:highlight>
                  <a:srgbClr val="FFFFFF"/>
                </a:highlight>
              </a:rPr>
              <a:t>If a bus has its red flashing lights on and its stop sign extended, the ONLY situation where you can continue driving is if you are on a four-lane road going in the opposite direction. In all other situations, you must stop completely and wait for the bus driver to retract the stop sign and turn off the red, flashing lights. </a:t>
            </a:r>
            <a:endParaRPr sz="1400">
              <a:solidFill>
                <a:srgbClr val="0000FF"/>
              </a:solidFill>
              <a:highlight>
                <a:srgbClr val="FFFFFF"/>
              </a:highlight>
            </a:endParaRPr>
          </a:p>
          <a:p>
            <a:pPr indent="0" lvl="0" marL="0" rtl="0">
              <a:lnSpc>
                <a:spcPct val="115000"/>
              </a:lnSpc>
              <a:spcBef>
                <a:spcPts val="0"/>
              </a:spcBef>
              <a:spcAft>
                <a:spcPts val="0"/>
              </a:spcAft>
              <a:buClr>
                <a:schemeClr val="dk1"/>
              </a:buClr>
              <a:buSzPts val="1100"/>
              <a:buFont typeface="Arial"/>
              <a:buNone/>
            </a:pPr>
            <a:r>
              <a:t/>
            </a:r>
            <a:endParaRPr sz="14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1400"/>
          </a:p>
          <a:p>
            <a:pPr indent="0" lvl="0" marL="0">
              <a:spcBef>
                <a:spcPts val="64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Shape 425"/>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26" name="Shape 42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It is prohibited for drivers to wear headphones or a headset or to  have a television screen visible from the driver’s seat.</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True</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400"/>
              <a:t>(   ) False</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None/>
            </a:pPr>
            <a:r>
              <a:rPr lang="en-US" sz="1400">
                <a:solidFill>
                  <a:srgbClr val="0000FF"/>
                </a:solidFill>
              </a:rPr>
              <a:t>True. The driver may never have a television screen visible to him or her while driving. Headsets such as headphones are also prohibited. For drivers 19 and older,  a hands-free, single-sided device like a </a:t>
            </a:r>
            <a:r>
              <a:rPr lang="en-US" sz="1400">
                <a:solidFill>
                  <a:srgbClr val="0000FF"/>
                </a:solidFill>
              </a:rPr>
              <a:t>bluetooth</a:t>
            </a:r>
            <a:r>
              <a:rPr lang="en-US" sz="1400">
                <a:solidFill>
                  <a:srgbClr val="0000FF"/>
                </a:solidFill>
              </a:rPr>
              <a:t> earpiece is allowed (though discouraged).</a:t>
            </a:r>
            <a:endParaRPr sz="1400">
              <a:solidFill>
                <a:srgbClr val="0000FF"/>
              </a:solidFill>
            </a:endParaRPr>
          </a:p>
          <a:p>
            <a:pPr indent="0" lvl="0" marL="228600" rtl="0">
              <a:lnSpc>
                <a:spcPct val="115000"/>
              </a:lnSpc>
              <a:spcBef>
                <a:spcPts val="0"/>
              </a:spcBef>
              <a:spcAft>
                <a:spcPts val="0"/>
              </a:spcAft>
              <a:buNone/>
            </a:pPr>
            <a:r>
              <a:t/>
            </a:r>
            <a:endParaRPr sz="1400">
              <a:solidFill>
                <a:srgbClr val="0000FF"/>
              </a:solidFill>
            </a:endParaRPr>
          </a:p>
          <a:p>
            <a:pPr indent="-317500" lvl="0" marL="228600" rtl="0">
              <a:lnSpc>
                <a:spcPct val="115000"/>
              </a:lnSpc>
              <a:spcBef>
                <a:spcPts val="0"/>
              </a:spcBef>
              <a:spcAft>
                <a:spcPts val="0"/>
              </a:spcAft>
              <a:buSzPts val="1400"/>
              <a:buFont typeface="Calibri"/>
              <a:buAutoNum type="arabicPeriod"/>
            </a:pPr>
            <a:r>
              <a:rPr lang="en-US" sz="1400">
                <a:highlight>
                  <a:srgbClr val="FFFFFF"/>
                </a:highlight>
              </a:rPr>
              <a:t>After a train finishes crossing the tracks, how should you proceed?</a:t>
            </a:r>
            <a:endParaRPr sz="1400">
              <a:highlight>
                <a:srgbClr val="FFFFFF"/>
              </a:highlight>
            </a:endParaRPr>
          </a:p>
          <a:p>
            <a:pPr indent="0" lvl="0" marL="228600" rtl="0">
              <a:lnSpc>
                <a:spcPct val="115000"/>
              </a:lnSpc>
              <a:spcBef>
                <a:spcPts val="0"/>
              </a:spcBef>
              <a:spcAft>
                <a:spcPts val="0"/>
              </a:spcAft>
              <a:buNone/>
            </a:pPr>
            <a:r>
              <a:rPr lang="en-US" sz="1400">
                <a:highlight>
                  <a:srgbClr val="FFFFFF"/>
                </a:highlight>
              </a:rPr>
              <a:t>(   ) As soon as the train clears the crossing, you may proceed.</a:t>
            </a:r>
            <a:endParaRPr sz="1400">
              <a:highlight>
                <a:srgbClr val="FFFFFF"/>
              </a:highlight>
            </a:endParaRPr>
          </a:p>
          <a:p>
            <a:pPr indent="0" lvl="0" marL="228600" rtl="0">
              <a:lnSpc>
                <a:spcPct val="115000"/>
              </a:lnSpc>
              <a:spcBef>
                <a:spcPts val="0"/>
              </a:spcBef>
              <a:spcAft>
                <a:spcPts val="0"/>
              </a:spcAft>
              <a:buNone/>
            </a:pPr>
            <a:r>
              <a:rPr lang="en-US" sz="1400">
                <a:highlight>
                  <a:srgbClr val="FFFF00"/>
                </a:highlight>
              </a:rPr>
              <a:t>(   ) After checking to make sure there are no more trains approaching, you may proceed with caution.</a:t>
            </a:r>
            <a:endParaRPr sz="1400">
              <a:highlight>
                <a:srgbClr val="FFFF00"/>
              </a:highlight>
            </a:endParaRPr>
          </a:p>
          <a:p>
            <a:pPr indent="0" lvl="0" marL="228600" rtl="0">
              <a:lnSpc>
                <a:spcPct val="115000"/>
              </a:lnSpc>
              <a:spcBef>
                <a:spcPts val="0"/>
              </a:spcBef>
              <a:spcAft>
                <a:spcPts val="0"/>
              </a:spcAft>
              <a:buNone/>
            </a:pPr>
            <a:r>
              <a:rPr lang="en-US" sz="1400">
                <a:highlight>
                  <a:srgbClr val="FFFFFF"/>
                </a:highlight>
              </a:rPr>
              <a:t>(   ) It is best to simply follow the vehicle ahead of you.</a:t>
            </a:r>
            <a:endParaRPr sz="1400">
              <a:highlight>
                <a:srgbClr val="FFFFFF"/>
              </a:highlight>
            </a:endParaRPr>
          </a:p>
          <a:p>
            <a:pPr indent="0" lvl="0" marL="228600" rtl="0">
              <a:lnSpc>
                <a:spcPct val="115000"/>
              </a:lnSpc>
              <a:spcBef>
                <a:spcPts val="0"/>
              </a:spcBef>
              <a:spcAft>
                <a:spcPts val="0"/>
              </a:spcAft>
              <a:buNone/>
            </a:pPr>
            <a:r>
              <a:t/>
            </a:r>
            <a:endParaRPr sz="1400">
              <a:highlight>
                <a:srgbClr val="FFFFFF"/>
              </a:highlight>
            </a:endParaRPr>
          </a:p>
          <a:p>
            <a:pPr indent="0" lvl="0" marL="228600" rtl="0">
              <a:lnSpc>
                <a:spcPct val="115000"/>
              </a:lnSpc>
              <a:spcBef>
                <a:spcPts val="0"/>
              </a:spcBef>
              <a:spcAft>
                <a:spcPts val="0"/>
              </a:spcAft>
              <a:buNone/>
            </a:pPr>
            <a:r>
              <a:rPr lang="en-US" sz="1400">
                <a:solidFill>
                  <a:srgbClr val="0000FF"/>
                </a:solidFill>
                <a:highlight>
                  <a:srgbClr val="FFFFFF"/>
                </a:highlight>
              </a:rPr>
              <a:t>Always wait until the railroad signals (e.g., flashing lights) have stopped flashing and the railroad gates have returned to the upright position. Then, after checking in both directions for an approaching train, you may proceed with caution. </a:t>
            </a:r>
            <a:endParaRPr sz="1400">
              <a:solidFill>
                <a:srgbClr val="0000FF"/>
              </a:solidFill>
              <a:highlight>
                <a:srgbClr val="FFFFFF"/>
              </a:highlight>
            </a:endParaRPr>
          </a:p>
          <a:p>
            <a:pPr indent="0" lvl="0" marL="228600" rtl="0">
              <a:lnSpc>
                <a:spcPct val="115000"/>
              </a:lnSpc>
              <a:spcBef>
                <a:spcPts val="0"/>
              </a:spcBef>
              <a:spcAft>
                <a:spcPts val="0"/>
              </a:spcAft>
              <a:buClr>
                <a:schemeClr val="dk1"/>
              </a:buClr>
              <a:buSzPts val="1100"/>
              <a:buFont typeface="Arial"/>
              <a:buNone/>
            </a:pPr>
            <a:r>
              <a:t/>
            </a:r>
            <a:endParaRPr sz="1400">
              <a:solidFill>
                <a:srgbClr val="0000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32" name="Shape 432"/>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228600" rtl="0">
              <a:lnSpc>
                <a:spcPct val="115000"/>
              </a:lnSpc>
              <a:spcBef>
                <a:spcPts val="0"/>
              </a:spcBef>
              <a:spcAft>
                <a:spcPts val="0"/>
              </a:spcAft>
              <a:buClr>
                <a:schemeClr val="dk1"/>
              </a:buClr>
              <a:buSzPts val="1100"/>
              <a:buFont typeface="Arial"/>
              <a:buNone/>
            </a:pPr>
            <a:r>
              <a:t/>
            </a:r>
            <a:endParaRPr sz="1400">
              <a:solidFill>
                <a:srgbClr val="0000FF"/>
              </a:solidFill>
              <a:highlight>
                <a:srgbClr val="FFFFFF"/>
              </a:highlight>
            </a:endParaRPr>
          </a:p>
          <a:p>
            <a:pPr indent="-317500" lvl="0" marL="228600" rtl="0">
              <a:lnSpc>
                <a:spcPct val="115000"/>
              </a:lnSpc>
              <a:spcBef>
                <a:spcPts val="0"/>
              </a:spcBef>
              <a:spcAft>
                <a:spcPts val="0"/>
              </a:spcAft>
              <a:buSzPts val="1400"/>
              <a:buFont typeface="Calibri"/>
              <a:buAutoNum type="arabicPeriod"/>
            </a:pPr>
            <a:r>
              <a:t/>
            </a:r>
            <a:endParaRPr sz="1400"/>
          </a:p>
          <a:p>
            <a:pPr indent="-317500" lvl="0" marL="228600" rtl="0">
              <a:lnSpc>
                <a:spcPct val="115000"/>
              </a:lnSpc>
              <a:spcBef>
                <a:spcPts val="0"/>
              </a:spcBef>
              <a:spcAft>
                <a:spcPts val="0"/>
              </a:spcAft>
              <a:buSzPts val="1400"/>
              <a:buFont typeface="Calibri"/>
              <a:buAutoNum type="arabicPeriod"/>
            </a:pPr>
            <a:r>
              <a:rPr lang="en-US" sz="1400"/>
              <a:t>If you encounter a railroad that does NOT have a warning system (e.g., railroad gates or flashing lights), you should:</a:t>
            </a:r>
            <a:endParaRPr sz="1400"/>
          </a:p>
          <a:p>
            <a:pPr indent="0" lvl="0" marL="228600" rtl="0">
              <a:lnSpc>
                <a:spcPct val="115000"/>
              </a:lnSpc>
              <a:spcBef>
                <a:spcPts val="0"/>
              </a:spcBef>
              <a:spcAft>
                <a:spcPts val="0"/>
              </a:spcAft>
              <a:buClr>
                <a:schemeClr val="dk1"/>
              </a:buClr>
              <a:buSzPts val="1100"/>
              <a:buFont typeface="Arial"/>
              <a:buNone/>
            </a:pPr>
            <a:r>
              <a:rPr lang="en-US" sz="1400"/>
              <a:t>(   ) Accelerate in order  to cross tracks as quickly as possible.</a:t>
            </a:r>
            <a:endParaRPr sz="1400"/>
          </a:p>
          <a:p>
            <a:pPr indent="0" lvl="0" marL="228600" rtl="0">
              <a:lnSpc>
                <a:spcPct val="115000"/>
              </a:lnSpc>
              <a:spcBef>
                <a:spcPts val="0"/>
              </a:spcBef>
              <a:spcAft>
                <a:spcPts val="0"/>
              </a:spcAft>
              <a:buClr>
                <a:schemeClr val="dk1"/>
              </a:buClr>
              <a:buSzPts val="1100"/>
              <a:buFont typeface="Arial"/>
              <a:buNone/>
            </a:pPr>
            <a:r>
              <a:rPr lang="en-US" sz="1400"/>
              <a:t>(   ) Continue driving at your normal speed.</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Look and  listen for signs of a train, decrease your speed in case you may need to stop, the  proceed when it is safe to do so. </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Slow down as you approach the railroad crossing in case you need to stop quickly.  Never cross a railroad track before checking in both directions to make sure there is no approaching train. </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400"/>
          </a:p>
          <a:p>
            <a:pPr indent="0" lvl="0" marL="0">
              <a:spcBef>
                <a:spcPts val="64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38" name="Shape 43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For children that are under 8 years of age,  Illinois law requires that they be secured by a child-restraining device  or seat belt only if they are traveling:</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A child under age 8 is always required to be in a child-restraint device, in all seating positions.</a:t>
            </a:r>
            <a:endParaRPr sz="1400"/>
          </a:p>
          <a:p>
            <a:pPr indent="0" lvl="0" marL="228600" rtl="0">
              <a:lnSpc>
                <a:spcPct val="115000"/>
              </a:lnSpc>
              <a:spcBef>
                <a:spcPts val="0"/>
              </a:spcBef>
              <a:spcAft>
                <a:spcPts val="0"/>
              </a:spcAft>
              <a:buClr>
                <a:schemeClr val="dk1"/>
              </a:buClr>
              <a:buSzPts val="1100"/>
              <a:buFont typeface="Arial"/>
              <a:buNone/>
            </a:pPr>
            <a:r>
              <a:rPr lang="en-US" sz="1400"/>
              <a:t>(   ) In the front seat only.</a:t>
            </a:r>
            <a:endParaRPr sz="1400"/>
          </a:p>
          <a:p>
            <a:pPr indent="0" lvl="0" marL="228600" rtl="0">
              <a:lnSpc>
                <a:spcPct val="115000"/>
              </a:lnSpc>
              <a:spcBef>
                <a:spcPts val="0"/>
              </a:spcBef>
              <a:spcAft>
                <a:spcPts val="0"/>
              </a:spcAft>
              <a:buClr>
                <a:schemeClr val="dk1"/>
              </a:buClr>
              <a:buSzPts val="1100"/>
              <a:buFont typeface="Arial"/>
              <a:buNone/>
            </a:pPr>
            <a:r>
              <a:rPr lang="en-US" sz="1400"/>
              <a:t>(   ) In the back seat only.</a:t>
            </a:r>
            <a:endParaRPr sz="1400"/>
          </a:p>
          <a:p>
            <a:pPr indent="0" lvl="0" marL="228600" rtl="0">
              <a:lnSpc>
                <a:spcPct val="115000"/>
              </a:lnSpc>
              <a:spcBef>
                <a:spcPts val="0"/>
              </a:spcBef>
              <a:spcAft>
                <a:spcPts val="0"/>
              </a:spcAft>
              <a:buClr>
                <a:schemeClr val="dk1"/>
              </a:buClr>
              <a:buSzPts val="1100"/>
              <a:buFont typeface="Arial"/>
              <a:buNone/>
            </a:pPr>
            <a:r>
              <a:rPr lang="en-US" sz="1400"/>
              <a:t>(   ) This is not a requirement in Illinois.</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All vehicle occupants must wear a seat belt/restraining device when traveling in a motor vehicle in Illinois.  For children under age 8, they must be  in a child-restraint device such as a safety seat or booster seat. </a:t>
            </a:r>
            <a:endParaRPr sz="1400">
              <a:solidFill>
                <a:srgbClr val="0000FF"/>
              </a:solidFill>
            </a:endParaRPr>
          </a:p>
          <a:p>
            <a:pPr indent="-317500" lvl="0" marL="228600" rtl="0">
              <a:lnSpc>
                <a:spcPct val="115000"/>
              </a:lnSpc>
              <a:spcBef>
                <a:spcPts val="0"/>
              </a:spcBef>
              <a:spcAft>
                <a:spcPts val="0"/>
              </a:spcAft>
              <a:buSzPts val="1400"/>
              <a:buFont typeface="Calibri"/>
              <a:buAutoNum type="arabicPeriod"/>
            </a:pPr>
            <a:r>
              <a:rPr lang="en-US" sz="1400"/>
              <a:t>In Illinois, any person operating a motor vehicle and all passengers are required by law to wear a seat belt. </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True</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400"/>
              <a:t>(   ) False</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True.  In Illinois, the driver and all passengers MUST wear a seatbelt. Also, you may only have as many passengers as you have seatbelts. Seatbelts greatly reduce the risk and severity of injury if a collision occurs. </a:t>
            </a:r>
            <a:endParaRPr sz="1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Shape 44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a:t>Module 1 Quiz</a:t>
            </a:r>
            <a:endParaRPr/>
          </a:p>
        </p:txBody>
      </p:sp>
      <p:sp>
        <p:nvSpPr>
          <p:cNvPr id="444" name="Shape 444"/>
          <p:cNvSpPr txBox="1"/>
          <p:nvPr>
            <p:ph idx="1" type="body"/>
          </p:nvPr>
        </p:nvSpPr>
        <p:spPr>
          <a:xfrm>
            <a:off x="457200" y="1600200"/>
            <a:ext cx="8229600" cy="51420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Your license may be suspended for at least 3 months if you are found guilty of  passing a school bus when it is picking up or dropping off passengers.</a:t>
            </a:r>
            <a:endParaRPr sz="1400"/>
          </a:p>
          <a:p>
            <a:pPr indent="0" lvl="0" marL="0" rtl="0">
              <a:lnSpc>
                <a:spcPct val="115000"/>
              </a:lnSpc>
              <a:spcBef>
                <a:spcPts val="0"/>
              </a:spcBef>
              <a:spcAft>
                <a:spcPts val="0"/>
              </a:spcAft>
              <a:buClr>
                <a:schemeClr val="dk1"/>
              </a:buClr>
              <a:buSzPts val="1100"/>
              <a:buFont typeface="Arial"/>
              <a:buNone/>
            </a:pPr>
            <a:r>
              <a:rPr lang="en-US" sz="1400"/>
              <a:t>      </a:t>
            </a:r>
            <a:r>
              <a:rPr lang="en-US" sz="1400">
                <a:highlight>
                  <a:srgbClr val="FFFF00"/>
                </a:highlight>
              </a:rPr>
              <a:t>(  ) True</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400"/>
              <a:t>(   ) False</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0" rtl="0">
              <a:lnSpc>
                <a:spcPct val="115000"/>
              </a:lnSpc>
              <a:spcBef>
                <a:spcPts val="0"/>
              </a:spcBef>
              <a:spcAft>
                <a:spcPts val="0"/>
              </a:spcAft>
              <a:buClr>
                <a:schemeClr val="dk1"/>
              </a:buClr>
              <a:buSzPts val="1100"/>
              <a:buFont typeface="Arial"/>
              <a:buNone/>
            </a:pPr>
            <a:r>
              <a:rPr lang="en-US" sz="1400">
                <a:solidFill>
                  <a:srgbClr val="0000FF"/>
                </a:solidFill>
              </a:rPr>
              <a:t>True.  Illegally passing a school bus picking up or dropping off children is dangerous. Children are very unpredictable on the roadway. You must always stop and wait when a school bus its displaying its flashing, red lights and has its stop-arm extended.  The ONLY exception is if you’re on a road with 4 or more lanes and you are traveling in the opposite direction in which case you can continue driving with caution. Everyone else must stop until the bus retracts its stop sign and turns off the flashing, red lights. </a:t>
            </a:r>
            <a:endParaRPr sz="14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1400">
              <a:solidFill>
                <a:srgbClr val="0000FF"/>
              </a:solidFill>
              <a:highlight>
                <a:srgbClr val="FFFFFF"/>
              </a:highlight>
            </a:endParaRPr>
          </a:p>
          <a:p>
            <a:pPr indent="0" lvl="0" marL="0">
              <a:spcBef>
                <a:spcPts val="64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Module 1 Quiz</a:t>
            </a:r>
            <a:endParaRPr/>
          </a:p>
        </p:txBody>
      </p:sp>
      <p:sp>
        <p:nvSpPr>
          <p:cNvPr id="450" name="Shape 450"/>
          <p:cNvSpPr txBox="1"/>
          <p:nvPr>
            <p:ph idx="1" type="body"/>
          </p:nvPr>
        </p:nvSpPr>
        <p:spPr>
          <a:xfrm>
            <a:off x="457200" y="1600200"/>
            <a:ext cx="8229600" cy="4984200"/>
          </a:xfrm>
          <a:prstGeom prst="rect">
            <a:avLst/>
          </a:prstGeom>
        </p:spPr>
        <p:txBody>
          <a:bodyPr anchorCtr="0" anchor="t" bIns="91425" lIns="91425" spcFirstLastPara="1" rIns="91425" wrap="square" tIns="91425">
            <a:noAutofit/>
          </a:bodyPr>
          <a:lstStyle/>
          <a:p>
            <a:pPr indent="-279400" lvl="0" marL="228600" rtl="0">
              <a:lnSpc>
                <a:spcPct val="115000"/>
              </a:lnSpc>
              <a:spcBef>
                <a:spcPts val="0"/>
              </a:spcBef>
              <a:spcAft>
                <a:spcPts val="0"/>
              </a:spcAft>
              <a:buSzPts val="800"/>
              <a:buFont typeface="Calibri"/>
              <a:buAutoNum type="arabicPeriod"/>
            </a:pPr>
            <a:r>
              <a:rPr lang="en-US" sz="800"/>
              <a:t>If a train is approaching, all motor vehicles must stop </a:t>
            </a:r>
            <a:endParaRPr sz="800"/>
          </a:p>
          <a:p>
            <a:pPr indent="457200" lvl="0" marL="0" rtl="0">
              <a:lnSpc>
                <a:spcPct val="115000"/>
              </a:lnSpc>
              <a:spcBef>
                <a:spcPts val="0"/>
              </a:spcBef>
              <a:spcAft>
                <a:spcPts val="0"/>
              </a:spcAft>
              <a:buClr>
                <a:schemeClr val="dk1"/>
              </a:buClr>
              <a:buSzPts val="1100"/>
              <a:buFont typeface="Arial"/>
              <a:buNone/>
            </a:pPr>
            <a:r>
              <a:rPr lang="en-US" sz="800">
                <a:highlight>
                  <a:srgbClr val="FFFF00"/>
                </a:highlight>
              </a:rPr>
              <a:t>(   ) Between 15 and 50 feet from the railroad crossing.</a:t>
            </a:r>
            <a:endParaRPr sz="800">
              <a:highlight>
                <a:srgbClr val="FFFF00"/>
              </a:highlight>
            </a:endParaRPr>
          </a:p>
          <a:p>
            <a:pPr indent="228600" lvl="0" marL="228600" rtl="0">
              <a:lnSpc>
                <a:spcPct val="115000"/>
              </a:lnSpc>
              <a:spcBef>
                <a:spcPts val="0"/>
              </a:spcBef>
              <a:spcAft>
                <a:spcPts val="0"/>
              </a:spcAft>
              <a:buClr>
                <a:schemeClr val="dk1"/>
              </a:buClr>
              <a:buSzPts val="1100"/>
              <a:buFont typeface="Arial"/>
              <a:buNone/>
            </a:pPr>
            <a:r>
              <a:rPr lang="en-US" sz="800"/>
              <a:t>(   ) Between 5 and 10 feet from the railroad crossing.</a:t>
            </a:r>
            <a:endParaRPr sz="800"/>
          </a:p>
          <a:p>
            <a:pPr indent="228600" lvl="0" marL="228600" rtl="0">
              <a:lnSpc>
                <a:spcPct val="115000"/>
              </a:lnSpc>
              <a:spcBef>
                <a:spcPts val="0"/>
              </a:spcBef>
              <a:spcAft>
                <a:spcPts val="0"/>
              </a:spcAft>
              <a:buClr>
                <a:schemeClr val="dk1"/>
              </a:buClr>
              <a:buSzPts val="1100"/>
              <a:buFont typeface="Arial"/>
              <a:buNone/>
            </a:pPr>
            <a:r>
              <a:rPr lang="en-US" sz="800"/>
              <a:t>(   ) 10 feet away from the railroad crossing.</a:t>
            </a:r>
            <a:endParaRPr sz="800"/>
          </a:p>
          <a:p>
            <a:pPr indent="0" lvl="0" marL="228600" rtl="0">
              <a:lnSpc>
                <a:spcPct val="115000"/>
              </a:lnSpc>
              <a:spcBef>
                <a:spcPts val="0"/>
              </a:spcBef>
              <a:spcAft>
                <a:spcPts val="0"/>
              </a:spcAft>
              <a:buNone/>
            </a:pPr>
            <a:r>
              <a:rPr lang="en-US" sz="800">
                <a:solidFill>
                  <a:srgbClr val="0000FF"/>
                </a:solidFill>
              </a:rPr>
              <a:t>Drivers should stop at LEAST 15 feet before train tracks in order to see the full width of the railroad crossing and determine whether additional trains might approach.  Stopping too close to the tracks could cause a vehicle to be struck by a portion of the train that overhangs the tracks.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You may legally pass another vehicle by using the shoulder of the road</a:t>
            </a:r>
            <a:endParaRPr sz="800"/>
          </a:p>
          <a:p>
            <a:pPr indent="0" lvl="0" marL="0" rtl="0">
              <a:lnSpc>
                <a:spcPct val="115000"/>
              </a:lnSpc>
              <a:spcBef>
                <a:spcPts val="0"/>
              </a:spcBef>
              <a:spcAft>
                <a:spcPts val="0"/>
              </a:spcAft>
              <a:buNone/>
            </a:pPr>
            <a:r>
              <a:rPr lang="en-US" sz="800"/>
              <a:t>(   ) True</a:t>
            </a:r>
            <a:endParaRPr sz="800"/>
          </a:p>
          <a:p>
            <a:pPr indent="0" lvl="0" marL="0" rtl="0">
              <a:lnSpc>
                <a:spcPct val="115000"/>
              </a:lnSpc>
              <a:spcBef>
                <a:spcPts val="0"/>
              </a:spcBef>
              <a:spcAft>
                <a:spcPts val="0"/>
              </a:spcAft>
              <a:buNone/>
            </a:pPr>
            <a:r>
              <a:rPr lang="en-US" sz="800">
                <a:highlight>
                  <a:srgbClr val="FFFF00"/>
                </a:highlight>
              </a:rPr>
              <a:t>(   ) False</a:t>
            </a:r>
            <a:endParaRPr sz="800">
              <a:highlight>
                <a:srgbClr val="FFFF00"/>
              </a:highlight>
            </a:endParaRPr>
          </a:p>
          <a:p>
            <a:pPr indent="0" lvl="0" marL="228600" rtl="0">
              <a:lnSpc>
                <a:spcPct val="115000"/>
              </a:lnSpc>
              <a:spcBef>
                <a:spcPts val="0"/>
              </a:spcBef>
              <a:spcAft>
                <a:spcPts val="0"/>
              </a:spcAft>
              <a:buNone/>
            </a:pPr>
            <a:r>
              <a:t/>
            </a:r>
            <a:endParaRPr sz="800">
              <a:solidFill>
                <a:srgbClr val="0000FF"/>
              </a:solidFill>
              <a:highlight>
                <a:srgbClr val="FFFF00"/>
              </a:highlight>
            </a:endParaRPr>
          </a:p>
          <a:p>
            <a:pPr indent="0" lvl="0" marL="228600" rtl="0">
              <a:lnSpc>
                <a:spcPct val="115000"/>
              </a:lnSpc>
              <a:spcBef>
                <a:spcPts val="0"/>
              </a:spcBef>
              <a:spcAft>
                <a:spcPts val="0"/>
              </a:spcAft>
              <a:buNone/>
            </a:pPr>
            <a:r>
              <a:rPr lang="en-US" sz="800">
                <a:solidFill>
                  <a:srgbClr val="0000FF"/>
                </a:solidFill>
                <a:highlight>
                  <a:srgbClr val="FFFFFF"/>
                </a:highlight>
              </a:rPr>
              <a:t>False. You may NEVER pass another vehicle by using the shoulder of the road. The shoulder is to be used for emergencies only, such as mechanical breakdowns, flat tires, etc.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279400" lvl="0" marL="228600" rtl="0">
              <a:lnSpc>
                <a:spcPct val="115000"/>
              </a:lnSpc>
              <a:spcBef>
                <a:spcPts val="0"/>
              </a:spcBef>
              <a:spcAft>
                <a:spcPts val="0"/>
              </a:spcAft>
              <a:buSzPts val="800"/>
              <a:buFont typeface="Calibri"/>
              <a:buAutoNum type="arabicPeriod"/>
            </a:pPr>
            <a:r>
              <a:rPr lang="en-US" sz="800"/>
              <a:t>If you see any authorized vehicle conducting highway maintenance or construction that has  amber (yellow) oscillating, rotating, or flashing lights, you must, by law, yield the right-of way. </a:t>
            </a:r>
            <a:endParaRPr sz="800"/>
          </a:p>
          <a:p>
            <a:pPr indent="457200" lvl="0" marL="0" rtl="0">
              <a:lnSpc>
                <a:spcPct val="115000"/>
              </a:lnSpc>
              <a:spcBef>
                <a:spcPts val="0"/>
              </a:spcBef>
              <a:spcAft>
                <a:spcPts val="0"/>
              </a:spcAft>
              <a:buNone/>
            </a:pPr>
            <a:r>
              <a:rPr lang="en-US" sz="800">
                <a:highlight>
                  <a:srgbClr val="FFFF00"/>
                </a:highlight>
              </a:rPr>
              <a:t>(   ) True</a:t>
            </a:r>
            <a:endParaRPr sz="800">
              <a:highlight>
                <a:srgbClr val="FFFF00"/>
              </a:highlight>
            </a:endParaRPr>
          </a:p>
          <a:p>
            <a:pPr indent="228600" lvl="0" marL="228600" rtl="0">
              <a:lnSpc>
                <a:spcPct val="115000"/>
              </a:lnSpc>
              <a:spcBef>
                <a:spcPts val="0"/>
              </a:spcBef>
              <a:spcAft>
                <a:spcPts val="0"/>
              </a:spcAft>
              <a:buNone/>
            </a:pPr>
            <a:r>
              <a:rPr lang="en-US" sz="800"/>
              <a:t>(   ) False</a:t>
            </a:r>
            <a:endParaRPr sz="800"/>
          </a:p>
          <a:p>
            <a:pPr indent="0" lvl="0" marL="228600" rtl="0">
              <a:lnSpc>
                <a:spcPct val="115000"/>
              </a:lnSpc>
              <a:spcBef>
                <a:spcPts val="0"/>
              </a:spcBef>
              <a:spcAft>
                <a:spcPts val="0"/>
              </a:spcAft>
              <a:buNone/>
            </a:pPr>
            <a:r>
              <a:rPr lang="en-US" sz="800">
                <a:solidFill>
                  <a:srgbClr val="0000FF"/>
                </a:solidFill>
              </a:rPr>
              <a:t>True. Authorized maintenance and construction vehicles have the right of way. When you see one, or if you are in a construction zone, you must slow down, change to a lane away if possible, discontinue use of any </a:t>
            </a:r>
            <a:r>
              <a:rPr lang="en-US" sz="800">
                <a:solidFill>
                  <a:srgbClr val="0000FF"/>
                </a:solidFill>
              </a:rPr>
              <a:t>wireless</a:t>
            </a:r>
            <a:r>
              <a:rPr lang="en-US" sz="800">
                <a:solidFill>
                  <a:srgbClr val="0000FF"/>
                </a:solidFill>
              </a:rPr>
              <a:t>, hand-held device, and proceed with caution.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If you are driving in an urban setting, when you leave an alley, private road, or driveway, you are required to </a:t>
            </a:r>
            <a:endParaRPr sz="800"/>
          </a:p>
          <a:p>
            <a:pPr indent="0" lvl="0" marL="228600" rtl="0">
              <a:lnSpc>
                <a:spcPct val="115000"/>
              </a:lnSpc>
              <a:spcBef>
                <a:spcPts val="0"/>
              </a:spcBef>
              <a:spcAft>
                <a:spcPts val="0"/>
              </a:spcAft>
              <a:buNone/>
            </a:pPr>
            <a:r>
              <a:rPr lang="en-US" sz="800"/>
              <a:t>(   ) Stop only if there are vehicles approaching.</a:t>
            </a:r>
            <a:endParaRPr sz="800"/>
          </a:p>
          <a:p>
            <a:pPr indent="0" lvl="0" marL="228600" rtl="0">
              <a:lnSpc>
                <a:spcPct val="115000"/>
              </a:lnSpc>
              <a:spcBef>
                <a:spcPts val="0"/>
              </a:spcBef>
              <a:spcAft>
                <a:spcPts val="0"/>
              </a:spcAft>
              <a:buNone/>
            </a:pPr>
            <a:r>
              <a:rPr lang="en-US" sz="800">
                <a:highlight>
                  <a:srgbClr val="FFFF00"/>
                </a:highlight>
              </a:rPr>
              <a:t>(   ) Stop before reaching the sidewalk and yield to pedestrians and vehicles before proceeding.</a:t>
            </a:r>
            <a:endParaRPr sz="800">
              <a:highlight>
                <a:srgbClr val="FFFF00"/>
              </a:highlight>
            </a:endParaRPr>
          </a:p>
          <a:p>
            <a:pPr indent="0" lvl="0" marL="228600" rtl="0">
              <a:lnSpc>
                <a:spcPct val="115000"/>
              </a:lnSpc>
              <a:spcBef>
                <a:spcPts val="0"/>
              </a:spcBef>
              <a:spcAft>
                <a:spcPts val="0"/>
              </a:spcAft>
              <a:buNone/>
            </a:pPr>
            <a:r>
              <a:rPr lang="en-US" sz="800"/>
              <a:t>(   ) Honk your horn to alert pedestrians and other vehicles, then proceed quickly.</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rPr>
              <a:t>You must come to a complete stop after leaving an alley or private road. It’s hard for you to see cross-traffic, and for them to see you until you are near the intersection.  To be safe, you must stop and yield, and then proceed driving.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Before making a left or right turn in a residential or business area, you must give a continuous turn signal:</a:t>
            </a:r>
            <a:endParaRPr sz="800"/>
          </a:p>
          <a:p>
            <a:pPr indent="0" lvl="0" marL="228600" rtl="0">
              <a:lnSpc>
                <a:spcPct val="115000"/>
              </a:lnSpc>
              <a:spcBef>
                <a:spcPts val="0"/>
              </a:spcBef>
              <a:spcAft>
                <a:spcPts val="0"/>
              </a:spcAft>
              <a:buNone/>
            </a:pPr>
            <a:r>
              <a:rPr lang="en-US" sz="800">
                <a:highlight>
                  <a:srgbClr val="FFFF00"/>
                </a:highlight>
              </a:rPr>
              <a:t>(   ) At least  100 feet before turning.</a:t>
            </a:r>
            <a:endParaRPr sz="800">
              <a:highlight>
                <a:srgbClr val="FFFF00"/>
              </a:highlight>
            </a:endParaRPr>
          </a:p>
          <a:p>
            <a:pPr indent="0" lvl="0" marL="228600" rtl="0">
              <a:lnSpc>
                <a:spcPct val="115000"/>
              </a:lnSpc>
              <a:spcBef>
                <a:spcPts val="0"/>
              </a:spcBef>
              <a:spcAft>
                <a:spcPts val="0"/>
              </a:spcAft>
              <a:buNone/>
            </a:pPr>
            <a:r>
              <a:rPr lang="en-US" sz="800"/>
              <a:t>(   ) A minimum of  50 feet from the intersection.</a:t>
            </a:r>
            <a:endParaRPr sz="800"/>
          </a:p>
          <a:p>
            <a:pPr indent="0" lvl="0" marL="228600" rtl="0">
              <a:lnSpc>
                <a:spcPct val="115000"/>
              </a:lnSpc>
              <a:spcBef>
                <a:spcPts val="0"/>
              </a:spcBef>
              <a:spcAft>
                <a:spcPts val="0"/>
              </a:spcAft>
              <a:buNone/>
            </a:pPr>
            <a:r>
              <a:rPr lang="en-US" sz="800"/>
              <a:t>(   ) Only if there are are cars approaching from the opposite side.</a:t>
            </a:r>
            <a:endParaRPr sz="800"/>
          </a:p>
          <a:p>
            <a:pPr indent="0" lvl="0" marL="228600" rtl="0">
              <a:lnSpc>
                <a:spcPct val="115000"/>
              </a:lnSpc>
              <a:spcBef>
                <a:spcPts val="0"/>
              </a:spcBef>
              <a:spcAft>
                <a:spcPts val="0"/>
              </a:spcAft>
              <a:buNone/>
            </a:pPr>
            <a:r>
              <a:t/>
            </a:r>
            <a:endParaRPr sz="800"/>
          </a:p>
          <a:p>
            <a:pPr indent="0" lvl="0" marL="228600" rtl="0">
              <a:lnSpc>
                <a:spcPct val="115000"/>
              </a:lnSpc>
              <a:spcBef>
                <a:spcPts val="0"/>
              </a:spcBef>
              <a:spcAft>
                <a:spcPts val="0"/>
              </a:spcAft>
              <a:buNone/>
            </a:pPr>
            <a:r>
              <a:rPr lang="en-US" sz="800">
                <a:solidFill>
                  <a:srgbClr val="0000FF"/>
                </a:solidFill>
              </a:rPr>
              <a:t>In order to help other drivers predict your path of travel, you must signal at least 100 feet in advance when making a left or right turn. If you are in a rural area, you must signal for 200 feet.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0" lvl="0" marL="228600" rtl="0">
              <a:lnSpc>
                <a:spcPct val="115000"/>
              </a:lnSpc>
              <a:spcBef>
                <a:spcPts val="0"/>
              </a:spcBef>
              <a:spcAft>
                <a:spcPts val="0"/>
              </a:spcAft>
              <a:buNone/>
            </a:pPr>
            <a:r>
              <a:t/>
            </a:r>
            <a:endParaRPr sz="800">
              <a:solidFill>
                <a:srgbClr val="0000FF"/>
              </a:solidFill>
              <a:highlight>
                <a:srgbClr val="FFFFFF"/>
              </a:highlight>
            </a:endParaRPr>
          </a:p>
          <a:p>
            <a:pPr indent="0" lvl="0" marL="228600" rtl="0">
              <a:lnSpc>
                <a:spcPct val="115000"/>
              </a:lnSpc>
              <a:spcBef>
                <a:spcPts val="0"/>
              </a:spcBef>
              <a:spcAft>
                <a:spcPts val="0"/>
              </a:spcAft>
              <a:buClr>
                <a:schemeClr val="dk1"/>
              </a:buClr>
              <a:buSzPts val="1100"/>
              <a:buFont typeface="Arial"/>
              <a:buNone/>
            </a:pPr>
            <a:r>
              <a:t/>
            </a:r>
            <a:endParaRPr sz="800">
              <a:solidFill>
                <a:srgbClr val="0000FF"/>
              </a:solidFill>
              <a:highlight>
                <a:srgbClr val="FFFFFF"/>
              </a:highlight>
            </a:endParaRPr>
          </a:p>
          <a:p>
            <a:pPr indent="0" lvl="0" marL="0">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Buckle Up: Every Trip, Every Time</a:t>
            </a:r>
            <a:endParaRPr b="0" i="0" sz="4400" u="none" cap="none" strike="noStrike">
              <a:solidFill>
                <a:schemeClr val="dk1"/>
              </a:solidFill>
              <a:latin typeface="Calibri"/>
              <a:ea typeface="Calibri"/>
              <a:cs typeface="Calibri"/>
              <a:sym typeface="Calibri"/>
            </a:endParaRPr>
          </a:p>
        </p:txBody>
      </p:sp>
      <p:sp>
        <p:nvSpPr>
          <p:cNvPr id="117" name="Shape 117"/>
          <p:cNvSpPr txBox="1"/>
          <p:nvPr>
            <p:ph idx="1" type="body"/>
          </p:nvPr>
        </p:nvSpPr>
        <p:spPr>
          <a:xfrm>
            <a:off x="457200" y="1600200"/>
            <a:ext cx="7848600" cy="25907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480"/>
              <a:buFont typeface="Arial"/>
              <a:buChar char="•"/>
            </a:pPr>
            <a:r>
              <a:rPr b="0" i="0" lang="en-US" sz="2480" u="none" cap="none" strike="noStrike">
                <a:solidFill>
                  <a:srgbClr val="000000"/>
                </a:solidFill>
                <a:latin typeface="Open Sans"/>
                <a:ea typeface="Open Sans"/>
                <a:cs typeface="Open Sans"/>
                <a:sym typeface="Open Sans"/>
              </a:rPr>
              <a:t>Illinois law requires all drivers and passengers (front and back seat) age 8 and older to wear safety belts even if the vehicle is equipped with air bags. Passengers under age 8 must be secured in an appropriate child restraint system as covered by the Child Passenger Protection Act.</a:t>
            </a:r>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id="118" name="Shape 118"/>
          <p:cNvPicPr preferRelativeResize="0"/>
          <p:nvPr/>
        </p:nvPicPr>
        <p:blipFill rotWithShape="1">
          <a:blip r:embed="rId3">
            <a:alphaModFix/>
          </a:blip>
          <a:srcRect b="0" l="0" r="0" t="0"/>
          <a:stretch/>
        </p:blipFill>
        <p:spPr>
          <a:xfrm>
            <a:off x="4606636" y="4343400"/>
            <a:ext cx="3810000" cy="206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Buckle Up: Every Trip, Every Time</a:t>
            </a:r>
            <a:endParaRPr b="0" i="0" sz="4400" u="none" cap="none" strike="noStrike">
              <a:solidFill>
                <a:schemeClr val="dk1"/>
              </a:solidFill>
              <a:latin typeface="Calibri"/>
              <a:ea typeface="Calibri"/>
              <a:cs typeface="Calibri"/>
              <a:sym typeface="Calibri"/>
            </a:endParaRPr>
          </a:p>
        </p:txBody>
      </p:sp>
      <p:sp>
        <p:nvSpPr>
          <p:cNvPr id="124" name="Shape 124"/>
          <p:cNvSpPr txBox="1"/>
          <p:nvPr>
            <p:ph idx="1" type="body"/>
          </p:nvPr>
        </p:nvSpPr>
        <p:spPr>
          <a:xfrm>
            <a:off x="457200" y="1600200"/>
            <a:ext cx="4800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00"/>
              <a:buFont typeface="Arial"/>
              <a:buChar char="•"/>
            </a:pPr>
            <a:r>
              <a:rPr b="0" i="0" lang="en-US" sz="2700" u="none" cap="none" strike="noStrike">
                <a:solidFill>
                  <a:srgbClr val="000000"/>
                </a:solidFill>
                <a:latin typeface="Open Sans"/>
                <a:ea typeface="Open Sans"/>
                <a:cs typeface="Open Sans"/>
                <a:sym typeface="Open Sans"/>
              </a:rPr>
              <a:t>When riding in a truck with only a front seat equipped with safety belts, a child under age 8 must be secured in an appropriate child restraint system. </a:t>
            </a:r>
            <a:r>
              <a:rPr b="1" i="0" lang="en-US" sz="2700" u="none" cap="none" strike="noStrike">
                <a:solidFill>
                  <a:srgbClr val="000000"/>
                </a:solidFill>
                <a:latin typeface="Open Sans"/>
                <a:ea typeface="Open Sans"/>
                <a:cs typeface="Open Sans"/>
                <a:sym typeface="Open Sans"/>
              </a:rPr>
              <a:t>Note:</a:t>
            </a:r>
            <a:r>
              <a:rPr b="0" i="0" lang="en-US" sz="2700" u="none" cap="none" strike="noStrike">
                <a:solidFill>
                  <a:srgbClr val="000000"/>
                </a:solidFill>
                <a:latin typeface="Open Sans"/>
                <a:ea typeface="Open Sans"/>
                <a:cs typeface="Open Sans"/>
                <a:sym typeface="Open Sans"/>
              </a:rPr>
              <a:t> Seat belt use/child restraint use is required in all seating positions in a vehicle.</a:t>
            </a:r>
            <a:endParaRPr b="0" i="0" sz="3100" u="none" cap="none" strike="noStrike">
              <a:solidFill>
                <a:srgbClr val="000000"/>
              </a:solidFill>
              <a:latin typeface="Calibri"/>
              <a:ea typeface="Calibri"/>
              <a:cs typeface="Calibri"/>
              <a:sym typeface="Calibri"/>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b="0" l="0" r="0" t="0"/>
          <a:stretch/>
        </p:blipFill>
        <p:spPr>
          <a:xfrm>
            <a:off x="5407090" y="2715491"/>
            <a:ext cx="3279710" cy="226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Speed Limits in Illinois</a:t>
            </a:r>
            <a:endParaRPr b="0" i="0" sz="4400" u="none" cap="none" strike="noStrike">
              <a:solidFill>
                <a:schemeClr val="dk1"/>
              </a:solidFill>
              <a:latin typeface="Calibri"/>
              <a:ea typeface="Calibri"/>
              <a:cs typeface="Calibri"/>
              <a:sym typeface="Calibri"/>
            </a:endParaRPr>
          </a:p>
        </p:txBody>
      </p:sp>
      <p:sp>
        <p:nvSpPr>
          <p:cNvPr id="131" name="Shape 131"/>
          <p:cNvSpPr txBox="1"/>
          <p:nvPr>
            <p:ph idx="1" type="body"/>
          </p:nvPr>
        </p:nvSpPr>
        <p:spPr>
          <a:xfrm>
            <a:off x="457200" y="1600200"/>
            <a:ext cx="57912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405"/>
              <a:buFont typeface="Arial"/>
              <a:buChar char="•"/>
            </a:pPr>
            <a:r>
              <a:rPr b="0" i="0" lang="en-US" sz="2405" u="none" cap="none" strike="noStrike">
                <a:solidFill>
                  <a:srgbClr val="000000"/>
                </a:solidFill>
                <a:latin typeface="Open Sans"/>
                <a:ea typeface="Open Sans"/>
                <a:cs typeface="Open Sans"/>
                <a:sym typeface="Open Sans"/>
              </a:rPr>
              <a:t>Speeding is one of the leading contributors to vehicle crashes. You may drive at the maximum allowable speed only under safe conditions. For safety purposes, a minimum speed limit may be posted along certain roadways. </a:t>
            </a:r>
            <a:endParaRPr/>
          </a:p>
          <a:p>
            <a:pPr indent="-342900" lvl="0" marL="342900" marR="0" rtl="0" algn="l">
              <a:lnSpc>
                <a:spcPct val="95000"/>
              </a:lnSpc>
              <a:spcBef>
                <a:spcPts val="0"/>
              </a:spcBef>
              <a:spcAft>
                <a:spcPts val="0"/>
              </a:spcAft>
              <a:buClr>
                <a:srgbClr val="000000"/>
              </a:buClr>
              <a:buSzPts val="2405"/>
              <a:buFont typeface="Arial"/>
              <a:buChar char="•"/>
            </a:pPr>
            <a:r>
              <a:rPr b="0" i="0" lang="en-US" sz="2405" u="none" cap="none" strike="noStrike">
                <a:solidFill>
                  <a:srgbClr val="000000"/>
                </a:solidFill>
                <a:latin typeface="Open Sans"/>
                <a:ea typeface="Open Sans"/>
                <a:cs typeface="Open Sans"/>
                <a:sym typeface="Open Sans"/>
              </a:rPr>
              <a:t>When minimum limits are not posted, drivers should not drive so slow as to create an interference with the normal movement of traffic. </a:t>
            </a:r>
            <a:endParaRPr b="0" i="0" sz="1040" u="none" cap="none" strike="noStrike">
              <a:solidFill>
                <a:schemeClr val="dk1"/>
              </a:solidFill>
              <a:latin typeface="Calibri"/>
              <a:ea typeface="Calibri"/>
              <a:cs typeface="Calibri"/>
              <a:sym typeface="Calibri"/>
            </a:endParaRPr>
          </a:p>
        </p:txBody>
      </p:sp>
      <p:pic>
        <p:nvPicPr>
          <p:cNvPr id="132" name="Shape 132"/>
          <p:cNvPicPr preferRelativeResize="0"/>
          <p:nvPr/>
        </p:nvPicPr>
        <p:blipFill rotWithShape="1">
          <a:blip r:embed="rId3">
            <a:alphaModFix/>
          </a:blip>
          <a:srcRect b="0" l="0" r="0" t="0"/>
          <a:stretch/>
        </p:blipFill>
        <p:spPr>
          <a:xfrm>
            <a:off x="6248400" y="3519055"/>
            <a:ext cx="2047875" cy="198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Speed Limits in Illinois</a:t>
            </a:r>
            <a:endParaRPr b="0" i="0" sz="4400" u="none" cap="none" strike="noStrike">
              <a:solidFill>
                <a:schemeClr val="dk1"/>
              </a:solidFill>
              <a:latin typeface="Calibri"/>
              <a:ea typeface="Calibri"/>
              <a:cs typeface="Calibri"/>
              <a:sym typeface="Calibri"/>
            </a:endParaRPr>
          </a:p>
        </p:txBody>
      </p:sp>
      <p:sp>
        <p:nvSpPr>
          <p:cNvPr id="138" name="Shape 1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 following speed limits apply, unless otherwise posted:</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Interstates, tollways, freeways and some four-lane highways — 70 mph</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Highways with four lanes — 65 mph</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Other highways and rural areas — 55 mph</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City/Town Areas — 30 mph</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Alleys — 15 mph</a:t>
            </a:r>
            <a:endParaRPr b="0" i="0" sz="2400" u="none" cap="none" strike="noStrike">
              <a:solidFill>
                <a:srgbClr val="000000"/>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School Zones — 20 mph (on school days between 7 a.m. and 4 p.m. when children</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Open Sans"/>
                <a:ea typeface="Open Sans"/>
                <a:cs typeface="Open Sans"/>
                <a:sym typeface="Open Sans"/>
              </a:rPr>
              <a:t>are present and signs are posted).</a:t>
            </a:r>
            <a:endParaRPr b="0" i="0" sz="2400" u="none" cap="none" strike="noStrike">
              <a:solidFill>
                <a:srgbClr val="000000"/>
              </a:solidFill>
              <a:latin typeface="Calibri"/>
              <a:ea typeface="Calibri"/>
              <a:cs typeface="Calibri"/>
              <a:sym typeface="Calibri"/>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