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Lst>
  <p:sldSz cy="6858000" cx="9144000"/>
  <p:notesSz cx="6858000" cy="9144000"/>
  <p:embeddedFontLst>
    <p:embeddedFont>
      <p:font typeface="Open Sans"/>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OpenSans-bold.fntdata"/><Relationship Id="rId20" Type="http://schemas.openxmlformats.org/officeDocument/2006/relationships/slide" Target="slides/slide16.xml"/><Relationship Id="rId42" Type="http://schemas.openxmlformats.org/officeDocument/2006/relationships/font" Target="fonts/OpenSans-boldItalic.fntdata"/><Relationship Id="rId41" Type="http://schemas.openxmlformats.org/officeDocument/2006/relationships/font" Target="fonts/OpenSans-italic.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OpenSans-regular.fntdata"/><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 name="Shape 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8" name="Shape 13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Shape 14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5" name="Shape 14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Shape 15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2" name="Shape 15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Shape 15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8" name="Shape 15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Shape 16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4" name="Shape 16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Shape 17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7" name="Shape 17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Shape 18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3" name="Shape 18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Shape 18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9" name="Shape 18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Shape 19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5" name="Shape 19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8" name="Shape 8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Shape 20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1" name="Shape 20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Shape 20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7" name="Shape 20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Shape 21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3" name="Shape 21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Shape 21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9" name="Shape 21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Shape 22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6" name="Shape 22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Shape 23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3" name="Shape 23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Shape 23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0" name="Shape 24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Shape 24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6" name="Shape 24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Shape 25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2" name="Shape 25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Shape 25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8" name="Shape 25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4" name="Shape 9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Shape 26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64" name="Shape 26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Shape 26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70" name="Shape 27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Shape 27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76" name="Shape 27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Shape 28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82" name="Shape 2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Shape 28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88" name="Shape 28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Shape 9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0" name="Shape 10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Shape 10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6" name="Shape 10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3" name="Shape 11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0" name="Shape 12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6" name="Shape 12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2" name="Shape 13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Shape 12"/>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Shape 13"/>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lstStyle>
            <a:lvl1pPr lv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4" name="Shape 14"/>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Shape 15"/>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Shape 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Shape 69"/>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 name="Shape 70"/>
          <p:cNvSpPr txBox="1"/>
          <p:nvPr>
            <p:ph idx="1" type="body"/>
          </p:nvPr>
        </p:nvSpPr>
        <p:spPr>
          <a:xfrm rot="5400000">
            <a:off x="2309018" y="-251619"/>
            <a:ext cx="4525963" cy="82296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Shape 75"/>
          <p:cNvSpPr txBox="1"/>
          <p:nvPr>
            <p:ph type="title"/>
          </p:nvPr>
        </p:nvSpPr>
        <p:spPr>
          <a:xfrm rot="5400000">
            <a:off x="4732337" y="2171700"/>
            <a:ext cx="5851525" cy="20574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Shape 76"/>
          <p:cNvSpPr txBox="1"/>
          <p:nvPr>
            <p:ph idx="1" type="body"/>
          </p:nvPr>
        </p:nvSpPr>
        <p:spPr>
          <a:xfrm rot="5400000">
            <a:off x="541338" y="190501"/>
            <a:ext cx="5851525" cy="60198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Shape 18"/>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Shape 19"/>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Shape 20"/>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Shape 2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Shape 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Shape 24"/>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lstStyle>
            <a:lvl1pPr lv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Shape 25"/>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26" name="Shape 26"/>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Shape 27"/>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Shape 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Shape 30"/>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 name="Shape 31"/>
          <p:cNvSpPr txBox="1"/>
          <p:nvPr>
            <p:ph idx="1" type="body"/>
          </p:nvPr>
        </p:nvSpPr>
        <p:spPr>
          <a:xfrm>
            <a:off x="457200" y="1600200"/>
            <a:ext cx="4038600" cy="4525963"/>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2" type="body"/>
          </p:nvPr>
        </p:nvSpPr>
        <p:spPr>
          <a:xfrm>
            <a:off x="4648200" y="1600200"/>
            <a:ext cx="4038600" cy="4525963"/>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Shape 33"/>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Shape 34"/>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Shape 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Shape 37"/>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 name="Shape 38"/>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9" name="Shape 39"/>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0" name="Shape 40"/>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1" name="Shape 41"/>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2" name="Shape 4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Shape 4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 name="Shape 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Shape 46"/>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7" name="Shape 47"/>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 name="Shape 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Shape 5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Shape 55"/>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Shape 56"/>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Shape 57"/>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Shape 62"/>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 name="Shape 63"/>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Shape 64"/>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Shape 7"/>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Shape 8"/>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Shape 9"/>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Shape 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Shape 84"/>
          <p:cNvSpPr txBox="1"/>
          <p:nvPr>
            <p:ph idx="1" type="subTitle"/>
          </p:nvPr>
        </p:nvSpPr>
        <p:spPr>
          <a:xfrm>
            <a:off x="1321525" y="4429925"/>
            <a:ext cx="6912300" cy="1732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888888"/>
              </a:buClr>
              <a:buSzPts val="3200"/>
              <a:buFont typeface="Arial"/>
              <a:buNone/>
            </a:pPr>
            <a:r>
              <a:rPr lang="en-US"/>
              <a:t>Driv</a:t>
            </a:r>
            <a:r>
              <a:rPr b="0" i="0" lang="en-US" sz="3200" u="none" cap="none" strike="noStrike">
                <a:solidFill>
                  <a:srgbClr val="888888"/>
                </a:solidFill>
                <a:latin typeface="Calibri"/>
                <a:ea typeface="Calibri"/>
                <a:cs typeface="Calibri"/>
                <a:sym typeface="Calibri"/>
              </a:rPr>
              <a:t>er</a:t>
            </a:r>
            <a:r>
              <a:rPr lang="en-US"/>
              <a:t>’s Education</a:t>
            </a:r>
            <a:r>
              <a:rPr b="0" i="0" lang="en-US" sz="3200" u="none" cap="none" strike="noStrike">
                <a:solidFill>
                  <a:srgbClr val="888888"/>
                </a:solidFill>
                <a:latin typeface="Calibri"/>
                <a:ea typeface="Calibri"/>
                <a:cs typeface="Calibri"/>
                <a:sym typeface="Calibri"/>
              </a:rPr>
              <a:t> </a:t>
            </a:r>
            <a:endParaRPr b="0" i="0" sz="3200" u="none" cap="none" strike="noStrike">
              <a:solidFill>
                <a:srgbClr val="888888"/>
              </a:solidFill>
              <a:latin typeface="Calibri"/>
              <a:ea typeface="Calibri"/>
              <a:cs typeface="Calibri"/>
              <a:sym typeface="Calibri"/>
            </a:endParaRPr>
          </a:p>
          <a:p>
            <a:pPr indent="0" lvl="0" marL="0" marR="0" rtl="0" algn="ctr">
              <a:spcBef>
                <a:spcPts val="0"/>
              </a:spcBef>
              <a:spcAft>
                <a:spcPts val="0"/>
              </a:spcAft>
              <a:buClr>
                <a:srgbClr val="888888"/>
              </a:buClr>
              <a:buSzPts val="3200"/>
              <a:buFont typeface="Arial"/>
              <a:buNone/>
            </a:pPr>
            <a:r>
              <a:rPr b="0" i="0" lang="en-US" sz="3200" u="none" cap="none" strike="noStrike">
                <a:solidFill>
                  <a:srgbClr val="888888"/>
                </a:solidFill>
                <a:latin typeface="Calibri"/>
                <a:ea typeface="Calibri"/>
                <a:cs typeface="Calibri"/>
                <a:sym typeface="Calibri"/>
              </a:rPr>
              <a:t>Written Exam Preparation</a:t>
            </a:r>
            <a:endParaRPr b="0" i="0" sz="3200" u="none" cap="none" strike="noStrike">
              <a:solidFill>
                <a:srgbClr val="888888"/>
              </a:solidFill>
              <a:latin typeface="Calibri"/>
              <a:ea typeface="Calibri"/>
              <a:cs typeface="Calibri"/>
              <a:sym typeface="Calibri"/>
            </a:endParaRPr>
          </a:p>
          <a:p>
            <a:pPr indent="0" lvl="0" marL="0" marR="0" rtl="0" algn="ctr">
              <a:spcBef>
                <a:spcPts val="0"/>
              </a:spcBef>
              <a:spcAft>
                <a:spcPts val="0"/>
              </a:spcAft>
              <a:buClr>
                <a:srgbClr val="888888"/>
              </a:buClr>
              <a:buSzPts val="3200"/>
              <a:buFont typeface="Arial"/>
              <a:buNone/>
            </a:pPr>
            <a:r>
              <a:rPr lang="en-US"/>
              <a:t>Part II </a:t>
            </a:r>
            <a:endParaRPr/>
          </a:p>
        </p:txBody>
      </p:sp>
      <p:pic>
        <p:nvPicPr>
          <p:cNvPr id="85" name="Shape 85"/>
          <p:cNvPicPr preferRelativeResize="0"/>
          <p:nvPr/>
        </p:nvPicPr>
        <p:blipFill>
          <a:blip r:embed="rId3">
            <a:alphaModFix/>
          </a:blip>
          <a:stretch>
            <a:fillRect/>
          </a:stretch>
        </p:blipFill>
        <p:spPr>
          <a:xfrm>
            <a:off x="2245501" y="1380436"/>
            <a:ext cx="4652975" cy="239873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Driving Near Motorcycles</a:t>
            </a:r>
            <a:endParaRPr b="0" i="0" sz="4400" u="none" cap="none" strike="noStrike">
              <a:solidFill>
                <a:schemeClr val="dk1"/>
              </a:solidFill>
              <a:latin typeface="Calibri"/>
              <a:ea typeface="Calibri"/>
              <a:cs typeface="Calibri"/>
              <a:sym typeface="Calibri"/>
            </a:endParaRPr>
          </a:p>
        </p:txBody>
      </p:sp>
      <p:sp>
        <p:nvSpPr>
          <p:cNvPr id="141" name="Shape 141"/>
          <p:cNvSpPr txBox="1"/>
          <p:nvPr>
            <p:ph idx="1" type="body"/>
          </p:nvPr>
        </p:nvSpPr>
        <p:spPr>
          <a:xfrm>
            <a:off x="457200" y="1600200"/>
            <a:ext cx="33528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dk1"/>
              </a:buClr>
              <a:buSzPts val="2960"/>
              <a:buFont typeface="Arial"/>
              <a:buChar char="•"/>
            </a:pPr>
            <a:r>
              <a:rPr b="1" i="0" lang="en-US" sz="2960" u="none" cap="none" strike="noStrike">
                <a:solidFill>
                  <a:schemeClr val="dk1"/>
                </a:solidFill>
                <a:latin typeface="Calibri"/>
                <a:ea typeface="Calibri"/>
                <a:cs typeface="Calibri"/>
                <a:sym typeface="Calibri"/>
              </a:rPr>
              <a:t>Following Distance: </a:t>
            </a:r>
            <a:r>
              <a:rPr b="0" i="0" lang="en-US" sz="2960" u="none" cap="none" strike="noStrike">
                <a:solidFill>
                  <a:schemeClr val="dk1"/>
                </a:solidFill>
                <a:latin typeface="Calibri"/>
                <a:ea typeface="Calibri"/>
                <a:cs typeface="Calibri"/>
                <a:sym typeface="Calibri"/>
              </a:rPr>
              <a:t>Allow at least three to four seconds of following distance when behind a motorcycle.  In dry conditions motorcycles can stop more quickly than a car.</a:t>
            </a:r>
            <a:endParaRPr/>
          </a:p>
          <a:p>
            <a:pPr indent="-154940" lvl="0" marL="342900" marR="0" rtl="0" algn="l">
              <a:lnSpc>
                <a:spcPct val="80000"/>
              </a:lnSpc>
              <a:spcBef>
                <a:spcPts val="592"/>
              </a:spcBef>
              <a:spcAft>
                <a:spcPts val="0"/>
              </a:spcAft>
              <a:buClr>
                <a:schemeClr val="dk1"/>
              </a:buClr>
              <a:buSzPts val="2960"/>
              <a:buFont typeface="Arial"/>
              <a:buNone/>
            </a:pPr>
            <a:r>
              <a:t/>
            </a:r>
            <a:endParaRPr b="0" i="0" sz="2960" u="none" cap="none" strike="noStrike">
              <a:solidFill>
                <a:schemeClr val="dk1"/>
              </a:solidFill>
              <a:latin typeface="Calibri"/>
              <a:ea typeface="Calibri"/>
              <a:cs typeface="Calibri"/>
              <a:sym typeface="Calibri"/>
            </a:endParaRPr>
          </a:p>
        </p:txBody>
      </p:sp>
      <p:pic>
        <p:nvPicPr>
          <p:cNvPr id="142" name="Shape 142"/>
          <p:cNvPicPr preferRelativeResize="0"/>
          <p:nvPr/>
        </p:nvPicPr>
        <p:blipFill rotWithShape="1">
          <a:blip r:embed="rId3">
            <a:alphaModFix/>
          </a:blip>
          <a:srcRect b="0" l="0" r="0" t="0"/>
          <a:stretch/>
        </p:blipFill>
        <p:spPr>
          <a:xfrm>
            <a:off x="4038600" y="2133600"/>
            <a:ext cx="4467901" cy="3352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Shape 1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Driving Near Bicycles</a:t>
            </a:r>
            <a:endParaRPr b="0" i="0" sz="4400" u="none" cap="none" strike="noStrike">
              <a:solidFill>
                <a:schemeClr val="dk1"/>
              </a:solidFill>
              <a:latin typeface="Calibri"/>
              <a:ea typeface="Calibri"/>
              <a:cs typeface="Calibri"/>
              <a:sym typeface="Calibri"/>
            </a:endParaRPr>
          </a:p>
        </p:txBody>
      </p:sp>
      <p:sp>
        <p:nvSpPr>
          <p:cNvPr id="148" name="Shape 14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5000"/>
              </a:lnSpc>
              <a:spcBef>
                <a:spcPts val="0"/>
              </a:spcBef>
              <a:spcAft>
                <a:spcPts val="0"/>
              </a:spcAft>
              <a:buClr>
                <a:srgbClr val="000000"/>
              </a:buClr>
              <a:buSzPts val="2720"/>
              <a:buFont typeface="Arial"/>
              <a:buChar char="•"/>
            </a:pPr>
            <a:r>
              <a:rPr b="0" i="0" lang="en-US" sz="2720" u="none" cap="none" strike="noStrike">
                <a:solidFill>
                  <a:srgbClr val="000000"/>
                </a:solidFill>
                <a:latin typeface="Open Sans"/>
                <a:ea typeface="Open Sans"/>
                <a:cs typeface="Open Sans"/>
                <a:sym typeface="Open Sans"/>
              </a:rPr>
              <a:t>Drivers must yield the right-of-way to a bicyclist just as they would to another vehicle.</a:t>
            </a:r>
            <a:endParaRPr b="0" i="0" sz="3060" u="none" cap="none" strike="noStrike">
              <a:solidFill>
                <a:schemeClr val="dk1"/>
              </a:solidFill>
              <a:latin typeface="Calibri"/>
              <a:ea typeface="Calibri"/>
              <a:cs typeface="Calibri"/>
              <a:sym typeface="Calibri"/>
            </a:endParaRPr>
          </a:p>
          <a:p>
            <a:pPr indent="-342900" lvl="0" marL="342900" marR="0" rtl="0" algn="l">
              <a:lnSpc>
                <a:spcPct val="105000"/>
              </a:lnSpc>
              <a:spcBef>
                <a:spcPts val="0"/>
              </a:spcBef>
              <a:spcAft>
                <a:spcPts val="0"/>
              </a:spcAft>
              <a:buClr>
                <a:srgbClr val="000000"/>
              </a:buClr>
              <a:buSzPts val="2720"/>
              <a:buFont typeface="Arial"/>
              <a:buChar char="•"/>
            </a:pPr>
            <a:r>
              <a:rPr b="0" i="0" lang="en-US" sz="2720" u="none" cap="none" strike="noStrike">
                <a:solidFill>
                  <a:srgbClr val="000000"/>
                </a:solidFill>
                <a:latin typeface="Open Sans"/>
                <a:ea typeface="Open Sans"/>
                <a:cs typeface="Open Sans"/>
                <a:sym typeface="Open Sans"/>
              </a:rPr>
              <a:t>When passing a bicyclist, motorists must do so slowly and leave at least </a:t>
            </a:r>
            <a:r>
              <a:rPr b="1" i="0" lang="en-US" sz="2720" u="none" cap="none" strike="noStrike">
                <a:solidFill>
                  <a:srgbClr val="000000"/>
                </a:solidFill>
                <a:latin typeface="Open Sans"/>
                <a:ea typeface="Open Sans"/>
                <a:cs typeface="Open Sans"/>
                <a:sym typeface="Open Sans"/>
              </a:rPr>
              <a:t>3 feet</a:t>
            </a:r>
            <a:r>
              <a:rPr b="0" i="0" lang="en-US" sz="2720" u="none" cap="none" strike="noStrike">
                <a:solidFill>
                  <a:srgbClr val="000000"/>
                </a:solidFill>
                <a:latin typeface="Open Sans"/>
                <a:ea typeface="Open Sans"/>
                <a:cs typeface="Open Sans"/>
                <a:sym typeface="Open Sans"/>
              </a:rPr>
              <a:t> of passing space.</a:t>
            </a:r>
            <a:endParaRPr b="0" i="0" sz="3060" u="none" cap="none" strike="noStrike">
              <a:solidFill>
                <a:schemeClr val="dk1"/>
              </a:solidFill>
              <a:latin typeface="Calibri"/>
              <a:ea typeface="Calibri"/>
              <a:cs typeface="Calibri"/>
              <a:sym typeface="Calibri"/>
            </a:endParaRPr>
          </a:p>
          <a:p>
            <a:pPr indent="-170180" lvl="0" marL="342900" marR="0" rtl="0" algn="l">
              <a:lnSpc>
                <a:spcPct val="90000"/>
              </a:lnSpc>
              <a:spcBef>
                <a:spcPts val="544"/>
              </a:spcBef>
              <a:spcAft>
                <a:spcPts val="0"/>
              </a:spcAft>
              <a:buClr>
                <a:schemeClr val="dk1"/>
              </a:buClr>
              <a:buSzPts val="2720"/>
              <a:buFont typeface="Arial"/>
              <a:buNone/>
            </a:pPr>
            <a:r>
              <a:t/>
            </a:r>
            <a:endParaRPr b="0" i="0" sz="2720" u="none" cap="none" strike="noStrike">
              <a:solidFill>
                <a:schemeClr val="dk1"/>
              </a:solidFill>
              <a:latin typeface="Calibri"/>
              <a:ea typeface="Calibri"/>
              <a:cs typeface="Calibri"/>
              <a:sym typeface="Calibri"/>
            </a:endParaRPr>
          </a:p>
        </p:txBody>
      </p:sp>
      <p:pic>
        <p:nvPicPr>
          <p:cNvPr id="149" name="Shape 149"/>
          <p:cNvPicPr preferRelativeResize="0"/>
          <p:nvPr/>
        </p:nvPicPr>
        <p:blipFill rotWithShape="1">
          <a:blip r:embed="rId3">
            <a:alphaModFix/>
          </a:blip>
          <a:srcRect b="0" l="0" r="0" t="0"/>
          <a:stretch/>
        </p:blipFill>
        <p:spPr>
          <a:xfrm>
            <a:off x="4724400" y="1600200"/>
            <a:ext cx="3938587" cy="440848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Shape 15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Driving Under the Influence (DUI)</a:t>
            </a:r>
            <a:endParaRPr b="0" i="0" sz="4400" u="none" cap="none" strike="noStrike">
              <a:solidFill>
                <a:schemeClr val="dk1"/>
              </a:solidFill>
              <a:latin typeface="Calibri"/>
              <a:ea typeface="Calibri"/>
              <a:cs typeface="Calibri"/>
              <a:sym typeface="Calibri"/>
            </a:endParaRPr>
          </a:p>
        </p:txBody>
      </p:sp>
      <p:sp>
        <p:nvSpPr>
          <p:cNvPr id="155" name="Shape 15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95000"/>
              </a:lnSpc>
              <a:spcBef>
                <a:spcPts val="0"/>
              </a:spcBef>
              <a:spcAft>
                <a:spcPts val="0"/>
              </a:spcAft>
              <a:buClr>
                <a:srgbClr val="000000"/>
              </a:buClr>
              <a:buSzPts val="2960"/>
              <a:buFont typeface="Arial"/>
              <a:buChar char="•"/>
            </a:pPr>
            <a:r>
              <a:rPr b="1" i="0" lang="en-US" sz="2960" u="none" cap="none" strike="noStrike">
                <a:solidFill>
                  <a:srgbClr val="000000"/>
                </a:solidFill>
                <a:latin typeface="Open Sans"/>
                <a:ea typeface="Open Sans"/>
                <a:cs typeface="Open Sans"/>
                <a:sym typeface="Open Sans"/>
              </a:rPr>
              <a:t>Alcohol is the number one killer on American roadways.  </a:t>
            </a:r>
            <a:r>
              <a:rPr b="0" i="0" lang="en-US" sz="2960" u="none" cap="none" strike="noStrike">
                <a:solidFill>
                  <a:srgbClr val="000000"/>
                </a:solidFill>
                <a:latin typeface="Open Sans"/>
                <a:ea typeface="Open Sans"/>
                <a:cs typeface="Open Sans"/>
                <a:sym typeface="Open Sans"/>
              </a:rPr>
              <a:t>Alcohol affects your vision and slows your reaction time so it takes longer to act in an emergency. Alcohol affects your driving even if you are below the level of illegal intoxication. </a:t>
            </a:r>
            <a:endParaRPr/>
          </a:p>
          <a:p>
            <a:pPr indent="-342900" lvl="0" marL="342900" marR="0" rtl="0" algn="l">
              <a:lnSpc>
                <a:spcPct val="95000"/>
              </a:lnSpc>
              <a:spcBef>
                <a:spcPts val="0"/>
              </a:spcBef>
              <a:spcAft>
                <a:spcPts val="0"/>
              </a:spcAft>
              <a:buClr>
                <a:srgbClr val="000000"/>
              </a:buClr>
              <a:buSzPts val="2960"/>
              <a:buFont typeface="Arial"/>
              <a:buChar char="•"/>
            </a:pPr>
            <a:r>
              <a:rPr b="0" i="0" lang="en-US" sz="2960" u="none" cap="none" strike="noStrike">
                <a:solidFill>
                  <a:srgbClr val="000000"/>
                </a:solidFill>
                <a:latin typeface="Open Sans"/>
                <a:ea typeface="Open Sans"/>
                <a:cs typeface="Open Sans"/>
                <a:sym typeface="Open Sans"/>
              </a:rPr>
              <a:t>Drinking even a small</a:t>
            </a:r>
            <a:r>
              <a:rPr b="0" i="0" lang="en-US" sz="3330" u="none" cap="none" strike="noStrike">
                <a:solidFill>
                  <a:schemeClr val="dk1"/>
                </a:solidFill>
                <a:latin typeface="Calibri"/>
                <a:ea typeface="Calibri"/>
                <a:cs typeface="Calibri"/>
                <a:sym typeface="Calibri"/>
              </a:rPr>
              <a:t> </a:t>
            </a:r>
            <a:r>
              <a:rPr b="0" i="0" lang="en-US" sz="2960" u="none" cap="none" strike="noStrike">
                <a:solidFill>
                  <a:srgbClr val="000000"/>
                </a:solidFill>
                <a:latin typeface="Open Sans"/>
                <a:ea typeface="Open Sans"/>
                <a:cs typeface="Open Sans"/>
                <a:sym typeface="Open Sans"/>
              </a:rPr>
              <a:t>amount of alcohol increases your chances of causing a crash. Stay safe on the roads: Do not drink and drive. </a:t>
            </a:r>
            <a:endParaRPr b="0" i="0" sz="3330" u="none" cap="none" strike="noStrike">
              <a:solidFill>
                <a:schemeClr val="dk1"/>
              </a:solidFill>
              <a:latin typeface="Calibri"/>
              <a:ea typeface="Calibri"/>
              <a:cs typeface="Calibri"/>
              <a:sym typeface="Calibri"/>
            </a:endParaRPr>
          </a:p>
          <a:p>
            <a:pPr indent="-154940" lvl="0" marL="342900" marR="0" rtl="0" algn="l">
              <a:lnSpc>
                <a:spcPct val="80000"/>
              </a:lnSpc>
              <a:spcBef>
                <a:spcPts val="592"/>
              </a:spcBef>
              <a:spcAft>
                <a:spcPts val="0"/>
              </a:spcAft>
              <a:buClr>
                <a:schemeClr val="dk1"/>
              </a:buClr>
              <a:buSzPts val="2960"/>
              <a:buFont typeface="Arial"/>
              <a:buNone/>
            </a:pPr>
            <a:r>
              <a:t/>
            </a:r>
            <a:endParaRPr b="0" i="0" sz="296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Shape 16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959"/>
              <a:buFont typeface="Calibri"/>
              <a:buNone/>
            </a:pPr>
            <a:r>
              <a:rPr b="0" i="0" lang="en-US" sz="3959" u="none" cap="none" strike="noStrike">
                <a:solidFill>
                  <a:schemeClr val="dk1"/>
                </a:solidFill>
                <a:latin typeface="Calibri"/>
                <a:ea typeface="Calibri"/>
                <a:cs typeface="Calibri"/>
                <a:sym typeface="Calibri"/>
              </a:rPr>
              <a:t>DUI: Blood-Alcohol Concentration (BAC)</a:t>
            </a:r>
            <a:endParaRPr b="0" i="0" sz="3959" u="none" cap="none" strike="noStrike">
              <a:solidFill>
                <a:schemeClr val="dk1"/>
              </a:solidFill>
              <a:latin typeface="Calibri"/>
              <a:ea typeface="Calibri"/>
              <a:cs typeface="Calibri"/>
              <a:sym typeface="Calibri"/>
            </a:endParaRPr>
          </a:p>
        </p:txBody>
      </p:sp>
      <p:sp>
        <p:nvSpPr>
          <p:cNvPr id="161" name="Shape 16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115000"/>
              </a:lnSpc>
              <a:spcBef>
                <a:spcPts val="0"/>
              </a:spcBef>
              <a:spcAft>
                <a:spcPts val="0"/>
              </a:spcAft>
              <a:buClr>
                <a:srgbClr val="000000"/>
              </a:buClr>
              <a:buSzPts val="2960"/>
              <a:buFont typeface="Arial"/>
              <a:buChar char="•"/>
            </a:pPr>
            <a:r>
              <a:rPr b="0" i="0" lang="en-US" sz="2960" u="none" cap="none" strike="noStrike">
                <a:solidFill>
                  <a:srgbClr val="000000"/>
                </a:solidFill>
                <a:latin typeface="Open Sans"/>
                <a:ea typeface="Open Sans"/>
                <a:cs typeface="Open Sans"/>
                <a:sym typeface="Open Sans"/>
              </a:rPr>
              <a:t>Blood-alcohol concentration is a measurement of the amount of alcohol in your system based on a test of your breath, blood or urine. It is illegal to drive if your BAC is </a:t>
            </a:r>
            <a:r>
              <a:rPr b="1" i="0" lang="en-US" sz="2960" u="none" cap="none" strike="noStrike">
                <a:solidFill>
                  <a:srgbClr val="000000"/>
                </a:solidFill>
                <a:latin typeface="Open Sans"/>
                <a:ea typeface="Open Sans"/>
                <a:cs typeface="Open Sans"/>
                <a:sym typeface="Open Sans"/>
              </a:rPr>
              <a:t>.08 percent</a:t>
            </a:r>
            <a:r>
              <a:rPr b="0" i="0" lang="en-US" sz="2960" u="none" cap="none" strike="noStrike">
                <a:solidFill>
                  <a:srgbClr val="000000"/>
                </a:solidFill>
                <a:latin typeface="Open Sans"/>
                <a:ea typeface="Open Sans"/>
                <a:cs typeface="Open Sans"/>
                <a:sym typeface="Open Sans"/>
              </a:rPr>
              <a:t> or more. However, you can be convicted of Driving Under the Influence (DUI) if your BAC is less than .08 percent and your driving ability is impaired.</a:t>
            </a:r>
            <a:endParaRPr b="0" i="0" sz="3330" u="none" cap="none" strike="noStrike">
              <a:solidFill>
                <a:schemeClr val="dk1"/>
              </a:solidFill>
              <a:latin typeface="Calibri"/>
              <a:ea typeface="Calibri"/>
              <a:cs typeface="Calibri"/>
              <a:sym typeface="Calibri"/>
            </a:endParaRPr>
          </a:p>
          <a:p>
            <a:pPr indent="-154940" lvl="0" marL="342900" marR="0" rtl="0" algn="l">
              <a:spcBef>
                <a:spcPts val="592"/>
              </a:spcBef>
              <a:spcAft>
                <a:spcPts val="0"/>
              </a:spcAft>
              <a:buClr>
                <a:schemeClr val="dk1"/>
              </a:buClr>
              <a:buSzPts val="2960"/>
              <a:buFont typeface="Arial"/>
              <a:buNone/>
            </a:pPr>
            <a:r>
              <a:t/>
            </a:r>
            <a:endParaRPr b="0" i="0" sz="296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Shape 16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959"/>
              <a:buFont typeface="Calibri"/>
              <a:buNone/>
            </a:pPr>
            <a:r>
              <a:rPr b="0" i="0" lang="en-US" sz="3959" u="none" cap="none" strike="noStrike">
                <a:solidFill>
                  <a:schemeClr val="dk1"/>
                </a:solidFill>
                <a:latin typeface="Calibri"/>
                <a:ea typeface="Calibri"/>
                <a:cs typeface="Calibri"/>
                <a:sym typeface="Calibri"/>
              </a:rPr>
              <a:t>Alcohol Awareness: The Role of Time</a:t>
            </a:r>
            <a:endParaRPr b="0" i="0" sz="3959" u="none" cap="none" strike="noStrike">
              <a:solidFill>
                <a:schemeClr val="dk1"/>
              </a:solidFill>
              <a:latin typeface="Calibri"/>
              <a:ea typeface="Calibri"/>
              <a:cs typeface="Calibri"/>
              <a:sym typeface="Calibri"/>
            </a:endParaRPr>
          </a:p>
        </p:txBody>
      </p:sp>
      <p:sp>
        <p:nvSpPr>
          <p:cNvPr id="167" name="Shape 167"/>
          <p:cNvSpPr txBox="1"/>
          <p:nvPr>
            <p:ph idx="1" type="body"/>
          </p:nvPr>
        </p:nvSpPr>
        <p:spPr>
          <a:xfrm>
            <a:off x="381000" y="1583325"/>
            <a:ext cx="8229600" cy="4526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Time is the only way to remove the effects of alcohol.  Food, coffee, and showers do not speed up the elimination of alcohol from the body.</a:t>
            </a:r>
            <a:endParaRPr b="0" i="0" sz="3200" u="none" cap="none" strike="noStrike">
              <a:solidFill>
                <a:schemeClr val="dk1"/>
              </a:solidFill>
              <a:latin typeface="Calibri"/>
              <a:ea typeface="Calibri"/>
              <a:cs typeface="Calibri"/>
              <a:sym typeface="Calibri"/>
            </a:endParaRPr>
          </a:p>
        </p:txBody>
      </p:sp>
      <p:pic>
        <p:nvPicPr>
          <p:cNvPr id="168" name="Shape 168"/>
          <p:cNvPicPr preferRelativeResize="0"/>
          <p:nvPr/>
        </p:nvPicPr>
        <p:blipFill rotWithShape="1">
          <a:blip r:embed="rId3">
            <a:alphaModFix/>
          </a:blip>
          <a:srcRect b="0" l="0" r="0" t="0"/>
          <a:stretch/>
        </p:blipFill>
        <p:spPr>
          <a:xfrm>
            <a:off x="6172200" y="3962400"/>
            <a:ext cx="2438400" cy="2438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Shape 173"/>
          <p:cNvSpPr txBox="1"/>
          <p:nvPr>
            <p:ph type="title"/>
          </p:nvPr>
        </p:nvSpPr>
        <p:spPr>
          <a:xfrm>
            <a:off x="457200" y="274638"/>
            <a:ext cx="8229600" cy="11430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Other Drugs: Marijuana/Cannabis</a:t>
            </a:r>
            <a:endParaRPr/>
          </a:p>
        </p:txBody>
      </p:sp>
      <p:sp>
        <p:nvSpPr>
          <p:cNvPr id="174" name="Shape 174"/>
          <p:cNvSpPr txBox="1"/>
          <p:nvPr>
            <p:ph idx="1" type="body"/>
          </p:nvPr>
        </p:nvSpPr>
        <p:spPr>
          <a:xfrm>
            <a:off x="457200" y="1600200"/>
            <a:ext cx="8229600" cy="4526100"/>
          </a:xfrm>
          <a:prstGeom prst="rect">
            <a:avLst/>
          </a:prstGeom>
        </p:spPr>
        <p:txBody>
          <a:bodyPr anchorCtr="0" anchor="t" bIns="91425" lIns="91425" spcFirstLastPara="1" rIns="91425" wrap="square" tIns="91425">
            <a:noAutofit/>
          </a:bodyPr>
          <a:lstStyle/>
          <a:p>
            <a:pPr indent="-419100" lvl="0" marL="457200">
              <a:spcBef>
                <a:spcPts val="640"/>
              </a:spcBef>
              <a:spcAft>
                <a:spcPts val="0"/>
              </a:spcAft>
              <a:buSzPts val="3000"/>
              <a:buFont typeface="Open Sans"/>
              <a:buChar char="•"/>
            </a:pPr>
            <a:r>
              <a:rPr lang="en-US" sz="3000">
                <a:latin typeface="Open Sans"/>
                <a:ea typeface="Open Sans"/>
                <a:cs typeface="Open Sans"/>
                <a:sym typeface="Open Sans"/>
              </a:rPr>
              <a:t>I</a:t>
            </a:r>
            <a:r>
              <a:rPr lang="en-US" sz="3000">
                <a:latin typeface="Arial"/>
                <a:ea typeface="Arial"/>
                <a:cs typeface="Arial"/>
                <a:sym typeface="Arial"/>
              </a:rPr>
              <a:t>t is illegal to operate a motor vehicle on Illinois highways with a cannabis tetrahydrocannabinol concentration (THC) of either 5 nanograms or more per milliliter of whole blood or 10 nanograms or more per milliliter of other bodily substance.</a:t>
            </a:r>
            <a:endParaRPr sz="300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Shape 17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959"/>
              <a:buFont typeface="Calibri"/>
              <a:buNone/>
            </a:pPr>
            <a:r>
              <a:rPr b="0" i="0" lang="en-US" sz="3959" u="none" cap="none" strike="noStrike">
                <a:solidFill>
                  <a:schemeClr val="dk1"/>
                </a:solidFill>
                <a:latin typeface="Calibri"/>
                <a:ea typeface="Calibri"/>
                <a:cs typeface="Calibri"/>
                <a:sym typeface="Calibri"/>
              </a:rPr>
              <a:t>DUI: Other Drugs; Implied Consent Law</a:t>
            </a:r>
            <a:endParaRPr b="0" i="0" sz="3959" u="none" cap="none" strike="noStrike">
              <a:solidFill>
                <a:schemeClr val="dk1"/>
              </a:solidFill>
              <a:latin typeface="Calibri"/>
              <a:ea typeface="Calibri"/>
              <a:cs typeface="Calibri"/>
              <a:sym typeface="Calibri"/>
            </a:endParaRPr>
          </a:p>
        </p:txBody>
      </p:sp>
      <p:sp>
        <p:nvSpPr>
          <p:cNvPr id="180" name="Shape 18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95000"/>
              </a:lnSpc>
              <a:spcBef>
                <a:spcPts val="0"/>
              </a:spcBef>
              <a:spcAft>
                <a:spcPts val="0"/>
              </a:spcAft>
              <a:buClr>
                <a:srgbClr val="000000"/>
              </a:buClr>
              <a:buSzPts val="2720"/>
              <a:buFont typeface="Arial"/>
              <a:buChar char="•"/>
            </a:pPr>
            <a:r>
              <a:rPr b="1" i="0" lang="en-US" sz="2720" u="none" cap="none" strike="noStrike">
                <a:solidFill>
                  <a:srgbClr val="000000"/>
                </a:solidFill>
                <a:latin typeface="Open Sans"/>
                <a:ea typeface="Open Sans"/>
                <a:cs typeface="Open Sans"/>
                <a:sym typeface="Open Sans"/>
              </a:rPr>
              <a:t>Other Drugs:</a:t>
            </a:r>
            <a:r>
              <a:rPr b="0" i="0" lang="en-US" sz="2720" u="none" cap="none" strike="noStrike">
                <a:solidFill>
                  <a:srgbClr val="000000"/>
                </a:solidFill>
                <a:latin typeface="Open Sans"/>
                <a:ea typeface="Open Sans"/>
                <a:cs typeface="Open Sans"/>
                <a:sym typeface="Open Sans"/>
              </a:rPr>
              <a:t> It is illegal to operate a motor vehicle on Illinois highways with any trace of a controlled drug, substance or intoxicating compound in your blood.</a:t>
            </a:r>
            <a:endParaRPr b="0" i="0" sz="3060" u="none" cap="none" strike="noStrike">
              <a:solidFill>
                <a:schemeClr val="dk1"/>
              </a:solidFill>
              <a:latin typeface="Calibri"/>
              <a:ea typeface="Calibri"/>
              <a:cs typeface="Calibri"/>
              <a:sym typeface="Calibri"/>
            </a:endParaRPr>
          </a:p>
          <a:p>
            <a:pPr indent="-342900" lvl="0" marL="342900" marR="0" rtl="0" algn="l">
              <a:lnSpc>
                <a:spcPct val="95000"/>
              </a:lnSpc>
              <a:spcBef>
                <a:spcPts val="0"/>
              </a:spcBef>
              <a:spcAft>
                <a:spcPts val="0"/>
              </a:spcAft>
              <a:buClr>
                <a:srgbClr val="000000"/>
              </a:buClr>
              <a:buSzPts val="3060"/>
              <a:buFont typeface="Arial"/>
              <a:buChar char="•"/>
            </a:pPr>
            <a:r>
              <a:rPr b="1" i="0" lang="en-US" sz="3000" u="none" cap="none" strike="noStrike">
                <a:solidFill>
                  <a:srgbClr val="000000"/>
                </a:solidFill>
                <a:latin typeface="Open Sans"/>
                <a:ea typeface="Open Sans"/>
                <a:cs typeface="Open Sans"/>
                <a:sym typeface="Open Sans"/>
              </a:rPr>
              <a:t>I</a:t>
            </a:r>
            <a:r>
              <a:rPr b="1" i="0" lang="en-US" sz="2720" u="none" cap="none" strike="noStrike">
                <a:solidFill>
                  <a:srgbClr val="000000"/>
                </a:solidFill>
                <a:latin typeface="Open Sans"/>
                <a:ea typeface="Open Sans"/>
                <a:cs typeface="Open Sans"/>
                <a:sym typeface="Open Sans"/>
              </a:rPr>
              <a:t>mplied Consent Law:</a:t>
            </a:r>
            <a:r>
              <a:rPr b="0" i="0" lang="en-US" sz="2720" u="none" cap="none" strike="noStrike">
                <a:solidFill>
                  <a:srgbClr val="000000"/>
                </a:solidFill>
                <a:latin typeface="Open Sans"/>
                <a:ea typeface="Open Sans"/>
                <a:cs typeface="Open Sans"/>
                <a:sym typeface="Open Sans"/>
              </a:rPr>
              <a:t> When driving on Illinois roadways, you automatically consent to submit to certain tests. These can include breath, blood and/or urine tests to determine if you were</a:t>
            </a:r>
            <a:r>
              <a:rPr b="0" i="0" lang="en-US" sz="3060" u="none" cap="none" strike="noStrike">
                <a:solidFill>
                  <a:schemeClr val="dk1"/>
                </a:solidFill>
                <a:latin typeface="Calibri"/>
                <a:ea typeface="Calibri"/>
                <a:cs typeface="Calibri"/>
                <a:sym typeface="Calibri"/>
              </a:rPr>
              <a:t> </a:t>
            </a:r>
            <a:r>
              <a:rPr b="0" i="0" lang="en-US" sz="2720" u="none" cap="none" strike="noStrike">
                <a:solidFill>
                  <a:srgbClr val="000000"/>
                </a:solidFill>
                <a:latin typeface="Open Sans"/>
                <a:ea typeface="Open Sans"/>
                <a:cs typeface="Open Sans"/>
                <a:sym typeface="Open Sans"/>
              </a:rPr>
              <a:t>drinking or using any other drug or intoxicating compound before or while driving.</a:t>
            </a:r>
            <a:endParaRPr b="0" i="0" sz="3060" u="none" cap="none" strike="noStrike">
              <a:solidFill>
                <a:schemeClr val="dk1"/>
              </a:solidFill>
              <a:latin typeface="Calibri"/>
              <a:ea typeface="Calibri"/>
              <a:cs typeface="Calibri"/>
              <a:sym typeface="Calibri"/>
            </a:endParaRPr>
          </a:p>
          <a:p>
            <a:pPr indent="-170180" lvl="0" marL="342900" marR="0" rtl="0" algn="l">
              <a:lnSpc>
                <a:spcPct val="80000"/>
              </a:lnSpc>
              <a:spcBef>
                <a:spcPts val="544"/>
              </a:spcBef>
              <a:spcAft>
                <a:spcPts val="0"/>
              </a:spcAft>
              <a:buClr>
                <a:schemeClr val="dk1"/>
              </a:buClr>
              <a:buSzPts val="2720"/>
              <a:buFont typeface="Arial"/>
              <a:buNone/>
            </a:pPr>
            <a:r>
              <a:t/>
            </a:r>
            <a:endParaRPr b="0" i="0" sz="272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Shape 18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DUI Penalties</a:t>
            </a:r>
            <a:endParaRPr b="0" i="0" sz="4400" u="none" cap="none" strike="noStrike">
              <a:solidFill>
                <a:schemeClr val="dk1"/>
              </a:solidFill>
              <a:latin typeface="Calibri"/>
              <a:ea typeface="Calibri"/>
              <a:cs typeface="Calibri"/>
              <a:sym typeface="Calibri"/>
            </a:endParaRPr>
          </a:p>
        </p:txBody>
      </p:sp>
      <p:sp>
        <p:nvSpPr>
          <p:cNvPr id="186" name="Shape 186"/>
          <p:cNvSpPr txBox="1"/>
          <p:nvPr>
            <p:ph idx="1" type="body"/>
          </p:nvPr>
        </p:nvSpPr>
        <p:spPr>
          <a:xfrm>
            <a:off x="457200" y="1417650"/>
            <a:ext cx="8229600" cy="54405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5000"/>
              </a:lnSpc>
              <a:spcBef>
                <a:spcPts val="0"/>
              </a:spcBef>
              <a:spcAft>
                <a:spcPts val="0"/>
              </a:spcAft>
              <a:buClr>
                <a:srgbClr val="000000"/>
              </a:buClr>
              <a:buSzPts val="2960"/>
              <a:buFont typeface="Arial"/>
              <a:buChar char="•"/>
            </a:pPr>
            <a:r>
              <a:rPr b="1" i="0" lang="en-US" sz="2960" u="none" cap="none" strike="noStrike">
                <a:solidFill>
                  <a:srgbClr val="000000"/>
                </a:solidFill>
                <a:latin typeface="Open Sans"/>
                <a:ea typeface="Open Sans"/>
                <a:cs typeface="Open Sans"/>
                <a:sym typeface="Open Sans"/>
              </a:rPr>
              <a:t>Statutory Summary Suspension/Revocation Law:</a:t>
            </a:r>
            <a:r>
              <a:rPr b="0" i="0" lang="en-US" sz="2960" u="none" cap="none" strike="noStrike">
                <a:solidFill>
                  <a:srgbClr val="000000"/>
                </a:solidFill>
                <a:latin typeface="Open Sans"/>
                <a:ea typeface="Open Sans"/>
                <a:cs typeface="Open Sans"/>
                <a:sym typeface="Open Sans"/>
              </a:rPr>
              <a:t> (</a:t>
            </a:r>
            <a:r>
              <a:rPr b="1" i="0" lang="en-US" sz="2960" u="none" cap="none" strike="noStrike">
                <a:solidFill>
                  <a:srgbClr val="000000"/>
                </a:solidFill>
                <a:latin typeface="Open Sans"/>
                <a:ea typeface="Open Sans"/>
                <a:cs typeface="Open Sans"/>
                <a:sym typeface="Open Sans"/>
              </a:rPr>
              <a:t>Note:</a:t>
            </a:r>
            <a:r>
              <a:rPr b="0" i="0" lang="en-US" sz="2960" u="none" cap="none" strike="noStrike">
                <a:solidFill>
                  <a:srgbClr val="000000"/>
                </a:solidFill>
                <a:latin typeface="Open Sans"/>
                <a:ea typeface="Open Sans"/>
                <a:cs typeface="Open Sans"/>
                <a:sym typeface="Open Sans"/>
              </a:rPr>
              <a:t> These consequences apply following a traffic stop, regardless of a conviction in court.)</a:t>
            </a:r>
            <a:endParaRPr b="0" i="0" sz="3330" u="none" cap="none" strike="noStrike">
              <a:solidFill>
                <a:schemeClr val="dk1"/>
              </a:solidFill>
              <a:latin typeface="Calibri"/>
              <a:ea typeface="Calibri"/>
              <a:cs typeface="Calibri"/>
              <a:sym typeface="Calibri"/>
            </a:endParaRPr>
          </a:p>
          <a:p>
            <a:pPr indent="-342900" lvl="0" marL="342900" marR="0" rtl="0" algn="l">
              <a:lnSpc>
                <a:spcPct val="95000"/>
              </a:lnSpc>
              <a:spcBef>
                <a:spcPts val="0"/>
              </a:spcBef>
              <a:spcAft>
                <a:spcPts val="0"/>
              </a:spcAft>
              <a:buClr>
                <a:srgbClr val="000000"/>
              </a:buClr>
              <a:buSzPts val="2960"/>
              <a:buFont typeface="Arial"/>
              <a:buChar char="•"/>
            </a:pPr>
            <a:r>
              <a:rPr b="0" i="0" lang="en-US" sz="2960" u="none" cap="none" strike="noStrike">
                <a:solidFill>
                  <a:srgbClr val="000000"/>
                </a:solidFill>
                <a:latin typeface="Open Sans"/>
                <a:ea typeface="Open Sans"/>
                <a:cs typeface="Open Sans"/>
                <a:sym typeface="Open Sans"/>
              </a:rPr>
              <a:t>If you are arrested for driving with a </a:t>
            </a:r>
            <a:r>
              <a:rPr b="1" i="0" lang="en-US" sz="2960" u="none" cap="none" strike="noStrike">
                <a:solidFill>
                  <a:srgbClr val="000000"/>
                </a:solidFill>
                <a:latin typeface="Open Sans"/>
                <a:ea typeface="Open Sans"/>
                <a:cs typeface="Open Sans"/>
                <a:sym typeface="Open Sans"/>
              </a:rPr>
              <a:t>BAC of .08 percent or more</a:t>
            </a:r>
            <a:r>
              <a:rPr b="0" i="0" lang="en-US" sz="2960" u="none" cap="none" strike="noStrike">
                <a:solidFill>
                  <a:srgbClr val="000000"/>
                </a:solidFill>
                <a:latin typeface="Open Sans"/>
                <a:ea typeface="Open Sans"/>
                <a:cs typeface="Open Sans"/>
                <a:sym typeface="Open Sans"/>
              </a:rPr>
              <a:t> and/or any impairing drug in your system, your driving privileges will be suspended for </a:t>
            </a:r>
            <a:r>
              <a:rPr b="1" i="0" lang="en-US" sz="2960" u="none" cap="none" strike="noStrike">
                <a:solidFill>
                  <a:srgbClr val="000000"/>
                </a:solidFill>
                <a:latin typeface="Open Sans"/>
                <a:ea typeface="Open Sans"/>
                <a:cs typeface="Open Sans"/>
                <a:sym typeface="Open Sans"/>
              </a:rPr>
              <a:t>six months</a:t>
            </a:r>
            <a:r>
              <a:rPr b="0" i="0" lang="en-US" sz="2960" u="none" cap="none" strike="noStrike">
                <a:solidFill>
                  <a:srgbClr val="000000"/>
                </a:solidFill>
                <a:latin typeface="Open Sans"/>
                <a:ea typeface="Open Sans"/>
                <a:cs typeface="Open Sans"/>
                <a:sym typeface="Open Sans"/>
              </a:rPr>
              <a:t>. </a:t>
            </a:r>
            <a:endParaRPr b="0" i="0" sz="3330" u="none" cap="none" strike="noStrike">
              <a:solidFill>
                <a:schemeClr val="dk1"/>
              </a:solidFill>
              <a:latin typeface="Calibri"/>
              <a:ea typeface="Calibri"/>
              <a:cs typeface="Calibri"/>
              <a:sym typeface="Calibri"/>
            </a:endParaRPr>
          </a:p>
          <a:p>
            <a:pPr indent="-342900" lvl="0" marL="342900" marR="0" rtl="0" algn="l">
              <a:lnSpc>
                <a:spcPct val="95000"/>
              </a:lnSpc>
              <a:spcBef>
                <a:spcPts val="0"/>
              </a:spcBef>
              <a:spcAft>
                <a:spcPts val="0"/>
              </a:spcAft>
              <a:buClr>
                <a:srgbClr val="000000"/>
              </a:buClr>
              <a:buSzPts val="2960"/>
              <a:buFont typeface="Arial"/>
              <a:buChar char="•"/>
            </a:pPr>
            <a:r>
              <a:rPr b="0" i="0" lang="en-US" sz="2960" u="none" cap="none" strike="noStrike">
                <a:solidFill>
                  <a:srgbClr val="000000"/>
                </a:solidFill>
                <a:latin typeface="Open Sans"/>
                <a:ea typeface="Open Sans"/>
                <a:cs typeface="Open Sans"/>
                <a:sym typeface="Open Sans"/>
              </a:rPr>
              <a:t>If you </a:t>
            </a:r>
            <a:r>
              <a:rPr b="1" i="0" lang="en-US" sz="2960" u="none" cap="none" strike="noStrike">
                <a:solidFill>
                  <a:srgbClr val="000000"/>
                </a:solidFill>
                <a:latin typeface="Open Sans"/>
                <a:ea typeface="Open Sans"/>
                <a:cs typeface="Open Sans"/>
                <a:sym typeface="Open Sans"/>
              </a:rPr>
              <a:t>refuse</a:t>
            </a:r>
            <a:r>
              <a:rPr b="0" i="0" lang="en-US" sz="2960" u="none" cap="none" strike="noStrike">
                <a:solidFill>
                  <a:srgbClr val="000000"/>
                </a:solidFill>
                <a:latin typeface="Open Sans"/>
                <a:ea typeface="Open Sans"/>
                <a:cs typeface="Open Sans"/>
                <a:sym typeface="Open Sans"/>
              </a:rPr>
              <a:t> to submit to testing, your driving privileges will be suspended for </a:t>
            </a:r>
            <a:r>
              <a:rPr b="1" i="0" lang="en-US" sz="2960" u="none" cap="none" strike="noStrike">
                <a:solidFill>
                  <a:srgbClr val="000000"/>
                </a:solidFill>
                <a:latin typeface="Open Sans"/>
                <a:ea typeface="Open Sans"/>
                <a:cs typeface="Open Sans"/>
                <a:sym typeface="Open Sans"/>
              </a:rPr>
              <a:t>one year.</a:t>
            </a:r>
            <a:r>
              <a:rPr b="0" i="0" lang="en-US" sz="2960" u="none" cap="none" strike="noStrike">
                <a:solidFill>
                  <a:srgbClr val="000000"/>
                </a:solidFill>
                <a:latin typeface="Open Sans"/>
                <a:ea typeface="Open Sans"/>
                <a:cs typeface="Open Sans"/>
                <a:sym typeface="Open Sans"/>
              </a:rPr>
              <a:t> </a:t>
            </a:r>
            <a:endParaRPr b="0" i="0" sz="3330" u="none" cap="none" strike="noStrike">
              <a:solidFill>
                <a:schemeClr val="dk1"/>
              </a:solidFill>
              <a:latin typeface="Calibri"/>
              <a:ea typeface="Calibri"/>
              <a:cs typeface="Calibri"/>
              <a:sym typeface="Calibri"/>
            </a:endParaRPr>
          </a:p>
          <a:p>
            <a:pPr indent="-154940" lvl="0" marL="342900" marR="0" rtl="0" algn="l">
              <a:lnSpc>
                <a:spcPct val="80000"/>
              </a:lnSpc>
              <a:spcBef>
                <a:spcPts val="592"/>
              </a:spcBef>
              <a:spcAft>
                <a:spcPts val="0"/>
              </a:spcAft>
              <a:buClr>
                <a:schemeClr val="dk1"/>
              </a:buClr>
              <a:buSzPts val="2960"/>
              <a:buFont typeface="Arial"/>
              <a:buNone/>
            </a:pPr>
            <a:r>
              <a:t/>
            </a:r>
            <a:endParaRPr b="0" i="0" sz="296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Shape 19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959"/>
              <a:buFont typeface="Calibri"/>
              <a:buNone/>
            </a:pPr>
            <a:r>
              <a:rPr b="0" i="0" lang="en-US" sz="3959" u="none" cap="none" strike="noStrike">
                <a:solidFill>
                  <a:schemeClr val="dk1"/>
                </a:solidFill>
                <a:latin typeface="Calibri"/>
                <a:ea typeface="Calibri"/>
                <a:cs typeface="Calibri"/>
                <a:sym typeface="Calibri"/>
              </a:rPr>
              <a:t>DUI Penalties: Failing or Refusing Sobriety Test</a:t>
            </a:r>
            <a:endParaRPr b="0" i="0" sz="3959" u="none" cap="none" strike="noStrike">
              <a:solidFill>
                <a:schemeClr val="dk1"/>
              </a:solidFill>
              <a:latin typeface="Calibri"/>
              <a:ea typeface="Calibri"/>
              <a:cs typeface="Calibri"/>
              <a:sym typeface="Calibri"/>
            </a:endParaRPr>
          </a:p>
        </p:txBody>
      </p:sp>
      <p:sp>
        <p:nvSpPr>
          <p:cNvPr id="192" name="Shape 19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115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If you are a </a:t>
            </a:r>
            <a:r>
              <a:rPr b="1" i="0" lang="en-US" sz="2400" u="none" cap="none" strike="noStrike">
                <a:solidFill>
                  <a:srgbClr val="000000"/>
                </a:solidFill>
                <a:latin typeface="Open Sans"/>
                <a:ea typeface="Open Sans"/>
                <a:cs typeface="Open Sans"/>
                <a:sym typeface="Open Sans"/>
              </a:rPr>
              <a:t>second offender within a five-year period</a:t>
            </a:r>
            <a:r>
              <a:rPr b="0" i="0" lang="en-US" sz="2400" u="none" cap="none" strike="noStrike">
                <a:solidFill>
                  <a:srgbClr val="000000"/>
                </a:solidFill>
                <a:latin typeface="Open Sans"/>
                <a:ea typeface="Open Sans"/>
                <a:cs typeface="Open Sans"/>
                <a:sym typeface="Open Sans"/>
              </a:rPr>
              <a:t>, your privileges will be suspended for </a:t>
            </a:r>
            <a:r>
              <a:rPr b="1" i="0" lang="en-US" sz="2400" u="none" cap="none" strike="noStrike">
                <a:solidFill>
                  <a:srgbClr val="000000"/>
                </a:solidFill>
                <a:latin typeface="Open Sans"/>
                <a:ea typeface="Open Sans"/>
                <a:cs typeface="Open Sans"/>
                <a:sym typeface="Open Sans"/>
              </a:rPr>
              <a:t>one year</a:t>
            </a:r>
            <a:r>
              <a:rPr b="0" i="0" lang="en-US" sz="2400" u="none" cap="none" strike="noStrike">
                <a:solidFill>
                  <a:srgbClr val="000000"/>
                </a:solidFill>
                <a:latin typeface="Open Sans"/>
                <a:ea typeface="Open Sans"/>
                <a:cs typeface="Open Sans"/>
                <a:sym typeface="Open Sans"/>
              </a:rPr>
              <a:t> </a:t>
            </a:r>
            <a:r>
              <a:rPr b="1" i="0" lang="en-US" sz="2400" u="none" cap="none" strike="noStrike">
                <a:solidFill>
                  <a:srgbClr val="000000"/>
                </a:solidFill>
                <a:latin typeface="Open Sans"/>
                <a:ea typeface="Open Sans"/>
                <a:cs typeface="Open Sans"/>
                <a:sym typeface="Open Sans"/>
              </a:rPr>
              <a:t>if you fail the test</a:t>
            </a:r>
            <a:r>
              <a:rPr b="0" i="0" lang="en-US" sz="2400" u="none" cap="none" strike="noStrike">
                <a:solidFill>
                  <a:srgbClr val="000000"/>
                </a:solidFill>
                <a:latin typeface="Open Sans"/>
                <a:ea typeface="Open Sans"/>
                <a:cs typeface="Open Sans"/>
                <a:sym typeface="Open Sans"/>
              </a:rPr>
              <a:t> or </a:t>
            </a:r>
            <a:r>
              <a:rPr b="1" i="0" lang="en-US" sz="2400" u="none" cap="none" strike="noStrike">
                <a:solidFill>
                  <a:srgbClr val="000000"/>
                </a:solidFill>
                <a:latin typeface="Open Sans"/>
                <a:ea typeface="Open Sans"/>
                <a:cs typeface="Open Sans"/>
                <a:sym typeface="Open Sans"/>
              </a:rPr>
              <a:t>three years if you refuse to test.</a:t>
            </a:r>
            <a:r>
              <a:rPr b="0" i="0" lang="en-US" sz="2400" u="none" cap="none" strike="noStrike">
                <a:solidFill>
                  <a:srgbClr val="000000"/>
                </a:solidFill>
                <a:latin typeface="Open Sans"/>
                <a:ea typeface="Open Sans"/>
                <a:cs typeface="Open Sans"/>
                <a:sym typeface="Open Sans"/>
              </a:rPr>
              <a:t> A test refusal may be used as </a:t>
            </a:r>
            <a:r>
              <a:rPr b="1" i="0" lang="en-US" sz="2400" u="none" cap="none" strike="noStrike">
                <a:solidFill>
                  <a:srgbClr val="000000"/>
                </a:solidFill>
                <a:latin typeface="Open Sans"/>
                <a:ea typeface="Open Sans"/>
                <a:cs typeface="Open Sans"/>
                <a:sym typeface="Open Sans"/>
              </a:rPr>
              <a:t>evidence against you</a:t>
            </a:r>
            <a:r>
              <a:rPr b="0" i="0" lang="en-US" sz="2400" u="none" cap="none" strike="noStrike">
                <a:solidFill>
                  <a:srgbClr val="000000"/>
                </a:solidFill>
                <a:latin typeface="Open Sans"/>
                <a:ea typeface="Open Sans"/>
                <a:cs typeface="Open Sans"/>
                <a:sym typeface="Open Sans"/>
              </a:rPr>
              <a:t> in the DUI court case.</a:t>
            </a:r>
            <a:endParaRPr/>
          </a:p>
          <a:p>
            <a:pPr indent="-342900" lvl="0" marL="342900" marR="0" rtl="0" algn="l">
              <a:lnSpc>
                <a:spcPct val="115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Rule to Remember: DUI=LOP (Lots of Penalties)</a:t>
            </a:r>
            <a:endParaRPr/>
          </a:p>
          <a:p>
            <a:pPr indent="-342900" lvl="0" marL="342900" marR="0" rtl="0" algn="l">
              <a:lnSpc>
                <a:spcPct val="115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The cost of a taxi ride is far less expensive than the fines, court costs, lawyer fees, and economic costs a person faces after being stopped while under the influence and charged with DUI.</a:t>
            </a:r>
            <a:endParaRPr b="0" i="0" sz="2400" u="none" cap="none" strike="noStrike">
              <a:solidFill>
                <a:srgbClr val="000000"/>
              </a:solidFill>
              <a:latin typeface="Calibri"/>
              <a:ea typeface="Calibri"/>
              <a:cs typeface="Calibri"/>
              <a:sym typeface="Calibri"/>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Shape 197"/>
          <p:cNvSpPr txBox="1"/>
          <p:nvPr>
            <p:ph type="title"/>
          </p:nvPr>
        </p:nvSpPr>
        <p:spPr>
          <a:xfrm>
            <a:off x="457200" y="274638"/>
            <a:ext cx="8229600" cy="20875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959"/>
              <a:buFont typeface="Calibri"/>
              <a:buNone/>
            </a:pPr>
            <a:r>
              <a:rPr b="0" i="0" lang="en-US" sz="3959" u="none" cap="none" strike="noStrike">
                <a:solidFill>
                  <a:schemeClr val="dk1"/>
                </a:solidFill>
                <a:latin typeface="Calibri"/>
                <a:ea typeface="Calibri"/>
                <a:cs typeface="Calibri"/>
                <a:sym typeface="Calibri"/>
              </a:rPr>
              <a:t>DUI Penalties: Refusing Test When Serious Injuries Occurred=1 Year Revocation</a:t>
            </a:r>
            <a:endParaRPr b="0" i="0" sz="3959" u="none" cap="none" strike="noStrike">
              <a:solidFill>
                <a:schemeClr val="dk1"/>
              </a:solidFill>
              <a:latin typeface="Calibri"/>
              <a:ea typeface="Calibri"/>
              <a:cs typeface="Calibri"/>
              <a:sym typeface="Calibri"/>
            </a:endParaRPr>
          </a:p>
        </p:txBody>
      </p:sp>
      <p:sp>
        <p:nvSpPr>
          <p:cNvPr id="198" name="Shape 198"/>
          <p:cNvSpPr txBox="1"/>
          <p:nvPr>
            <p:ph idx="1" type="body"/>
          </p:nvPr>
        </p:nvSpPr>
        <p:spPr>
          <a:xfrm>
            <a:off x="457200" y="2438400"/>
            <a:ext cx="8229600" cy="36877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95000"/>
              </a:lnSpc>
              <a:spcBef>
                <a:spcPts val="0"/>
              </a:spcBef>
              <a:spcAft>
                <a:spcPts val="0"/>
              </a:spcAft>
              <a:buClr>
                <a:srgbClr val="000000"/>
              </a:buClr>
              <a:buSzPts val="2960"/>
              <a:buFont typeface="Arial"/>
              <a:buChar char="•"/>
            </a:pPr>
            <a:r>
              <a:rPr b="0" i="0" lang="en-US" sz="2960" u="none" cap="none" strike="noStrike">
                <a:solidFill>
                  <a:srgbClr val="000000"/>
                </a:solidFill>
                <a:latin typeface="Open Sans"/>
                <a:ea typeface="Open Sans"/>
                <a:cs typeface="Open Sans"/>
                <a:sym typeface="Open Sans"/>
              </a:rPr>
              <a:t>As you learned earlier, a person who refuses to submit to a chemical test typically faces a one-year license suspension.  However…</a:t>
            </a:r>
            <a:endParaRPr b="0" i="0" sz="2960" u="none" cap="none" strike="noStrike">
              <a:solidFill>
                <a:srgbClr val="000000"/>
              </a:solidFill>
              <a:latin typeface="Open Sans"/>
              <a:ea typeface="Open Sans"/>
              <a:cs typeface="Open Sans"/>
              <a:sym typeface="Open Sans"/>
            </a:endParaRPr>
          </a:p>
          <a:p>
            <a:pPr indent="-342900" lvl="0" marL="342900" marR="0" rtl="0" algn="l">
              <a:lnSpc>
                <a:spcPct val="95000"/>
              </a:lnSpc>
              <a:spcBef>
                <a:spcPts val="0"/>
              </a:spcBef>
              <a:spcAft>
                <a:spcPts val="0"/>
              </a:spcAft>
              <a:buClr>
                <a:srgbClr val="000000"/>
              </a:buClr>
              <a:buSzPts val="2960"/>
              <a:buFont typeface="Arial"/>
              <a:buChar char="•"/>
            </a:pPr>
            <a:r>
              <a:rPr b="0" i="0" lang="en-US" sz="2960" u="none" cap="none" strike="noStrike">
                <a:solidFill>
                  <a:srgbClr val="000000"/>
                </a:solidFill>
                <a:latin typeface="Open Sans"/>
                <a:ea typeface="Open Sans"/>
                <a:cs typeface="Open Sans"/>
                <a:sym typeface="Open Sans"/>
              </a:rPr>
              <a:t>If you refuse to submit to chemical testing after being involved in a </a:t>
            </a:r>
            <a:r>
              <a:rPr b="1" i="0" lang="en-US" sz="2960" u="none" cap="none" strike="noStrike">
                <a:solidFill>
                  <a:srgbClr val="000000"/>
                </a:solidFill>
                <a:latin typeface="Open Sans"/>
                <a:ea typeface="Open Sans"/>
                <a:cs typeface="Open Sans"/>
                <a:sym typeface="Open Sans"/>
              </a:rPr>
              <a:t>crash where serious personal injury or death was involved</a:t>
            </a:r>
            <a:r>
              <a:rPr b="0" i="0" lang="en-US" sz="2960" u="none" cap="none" strike="noStrike">
                <a:solidFill>
                  <a:srgbClr val="000000"/>
                </a:solidFill>
                <a:latin typeface="Open Sans"/>
                <a:ea typeface="Open Sans"/>
                <a:cs typeface="Open Sans"/>
                <a:sym typeface="Open Sans"/>
              </a:rPr>
              <a:t>, your </a:t>
            </a:r>
            <a:r>
              <a:rPr b="1" i="0" lang="en-US" sz="2960" u="none" cap="none" strike="noStrike">
                <a:solidFill>
                  <a:srgbClr val="000000"/>
                </a:solidFill>
                <a:latin typeface="Open Sans"/>
                <a:ea typeface="Open Sans"/>
                <a:cs typeface="Open Sans"/>
                <a:sym typeface="Open Sans"/>
              </a:rPr>
              <a:t>driving privileges will be revoked for a minimum of one year.</a:t>
            </a:r>
            <a:endParaRPr b="1" i="0" sz="3330" u="none" cap="none" strike="noStrike">
              <a:solidFill>
                <a:schemeClr val="dk1"/>
              </a:solidFill>
              <a:latin typeface="Calibri"/>
              <a:ea typeface="Calibri"/>
              <a:cs typeface="Calibri"/>
              <a:sym typeface="Calibri"/>
            </a:endParaRPr>
          </a:p>
          <a:p>
            <a:pPr indent="-154940" lvl="0" marL="342900" marR="0" rtl="0" algn="l">
              <a:lnSpc>
                <a:spcPct val="80000"/>
              </a:lnSpc>
              <a:spcBef>
                <a:spcPts val="592"/>
              </a:spcBef>
              <a:spcAft>
                <a:spcPts val="0"/>
              </a:spcAft>
              <a:buClr>
                <a:schemeClr val="dk1"/>
              </a:buClr>
              <a:buSzPts val="2960"/>
              <a:buFont typeface="Arial"/>
              <a:buNone/>
            </a:pPr>
            <a:r>
              <a:t/>
            </a:r>
            <a:endParaRPr b="0" i="0" sz="296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Shape 9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Introduction &amp; Welcome</a:t>
            </a:r>
            <a:endParaRPr b="0" i="0" sz="4400" u="none" cap="none" strike="noStrike">
              <a:solidFill>
                <a:schemeClr val="dk1"/>
              </a:solidFill>
              <a:latin typeface="Calibri"/>
              <a:ea typeface="Calibri"/>
              <a:cs typeface="Calibri"/>
              <a:sym typeface="Calibri"/>
            </a:endParaRPr>
          </a:p>
        </p:txBody>
      </p:sp>
      <p:sp>
        <p:nvSpPr>
          <p:cNvPr id="91" name="Shape 91"/>
          <p:cNvSpPr txBox="1"/>
          <p:nvPr>
            <p:ph idx="1" type="body"/>
          </p:nvPr>
        </p:nvSpPr>
        <p:spPr>
          <a:xfrm>
            <a:off x="457200" y="1600200"/>
            <a:ext cx="77724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Welcome to </a:t>
            </a:r>
            <a:r>
              <a:rPr lang="en-US"/>
              <a:t>iDrivio’s</a:t>
            </a:r>
            <a:r>
              <a:rPr b="0" i="0" lang="en-US" sz="3200" u="none" cap="none" strike="noStrike">
                <a:solidFill>
                  <a:schemeClr val="dk1"/>
                </a:solidFill>
                <a:latin typeface="Calibri"/>
                <a:ea typeface="Calibri"/>
                <a:cs typeface="Calibri"/>
                <a:sym typeface="Calibri"/>
              </a:rPr>
              <a:t> Online Written Exam Preparation Course </a:t>
            </a:r>
            <a:r>
              <a:rPr lang="en-US"/>
              <a:t>Part 2</a:t>
            </a:r>
            <a:r>
              <a:rPr b="0" i="0" lang="en-US" sz="3200" u="none" cap="none" strike="noStrike">
                <a:solidFill>
                  <a:schemeClr val="dk1"/>
                </a:solidFill>
                <a:latin typeface="Calibri"/>
                <a:ea typeface="Calibri"/>
                <a:cs typeface="Calibri"/>
                <a:sym typeface="Calibri"/>
              </a:rPr>
              <a:t>!  This presentation will prepare you to take the Written Exam administered by the </a:t>
            </a:r>
            <a:r>
              <a:rPr lang="en-US"/>
              <a:t>Illinois</a:t>
            </a:r>
            <a:r>
              <a:rPr b="0" i="0" lang="en-US" sz="3200" u="none" cap="none" strike="noStrike">
                <a:solidFill>
                  <a:schemeClr val="dk1"/>
                </a:solidFill>
                <a:latin typeface="Calibri"/>
                <a:ea typeface="Calibri"/>
                <a:cs typeface="Calibri"/>
                <a:sym typeface="Calibri"/>
              </a:rPr>
              <a:t> Secretary of State when you apply for an instruction permit or renew your driver’s license.  </a:t>
            </a:r>
            <a:endParaRPr/>
          </a:p>
          <a:p>
            <a:pPr indent="-342900" lvl="0" marL="342900" marR="0" rtl="0" algn="l">
              <a:lnSpc>
                <a:spcPct val="90000"/>
              </a:lnSpc>
              <a:spcBef>
                <a:spcPts val="64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To navigate through the presentation, click the forward and back arrows on the screen.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Shape 20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959"/>
              <a:buFont typeface="Calibri"/>
              <a:buNone/>
            </a:pPr>
            <a:r>
              <a:rPr b="0" i="0" lang="en-US" sz="3959" u="none" cap="none" strike="noStrike">
                <a:solidFill>
                  <a:schemeClr val="dk1"/>
                </a:solidFill>
                <a:latin typeface="Calibri"/>
                <a:ea typeface="Calibri"/>
                <a:cs typeface="Calibri"/>
                <a:sym typeface="Calibri"/>
              </a:rPr>
              <a:t>DUI: License-Related Penalties Upon Conviction in Court</a:t>
            </a:r>
            <a:endParaRPr b="0" i="0" sz="3959" u="none" cap="none" strike="noStrike">
              <a:solidFill>
                <a:schemeClr val="dk1"/>
              </a:solidFill>
              <a:latin typeface="Calibri"/>
              <a:ea typeface="Calibri"/>
              <a:cs typeface="Calibri"/>
              <a:sym typeface="Calibri"/>
            </a:endParaRPr>
          </a:p>
        </p:txBody>
      </p:sp>
      <p:sp>
        <p:nvSpPr>
          <p:cNvPr id="204" name="Shape 20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95000"/>
              </a:lnSpc>
              <a:spcBef>
                <a:spcPts val="0"/>
              </a:spcBef>
              <a:spcAft>
                <a:spcPts val="0"/>
              </a:spcAft>
              <a:buClr>
                <a:srgbClr val="000000"/>
              </a:buClr>
              <a:buSzPts val="2240"/>
              <a:buFont typeface="Arial"/>
              <a:buChar char="•"/>
            </a:pPr>
            <a:r>
              <a:rPr b="0" i="0" lang="en-US" sz="2240" u="none" cap="none" strike="noStrike">
                <a:solidFill>
                  <a:srgbClr val="000000"/>
                </a:solidFill>
                <a:latin typeface="Open Sans"/>
                <a:ea typeface="Open Sans"/>
                <a:cs typeface="Open Sans"/>
                <a:sym typeface="Open Sans"/>
              </a:rPr>
              <a:t>In addition to a statutory summary suspension/revocation after a </a:t>
            </a:r>
            <a:r>
              <a:rPr lang="en-US" sz="2240">
                <a:solidFill>
                  <a:srgbClr val="000000"/>
                </a:solidFill>
                <a:latin typeface="Open Sans"/>
                <a:ea typeface="Open Sans"/>
                <a:cs typeface="Open Sans"/>
                <a:sym typeface="Open Sans"/>
              </a:rPr>
              <a:t>DUI traffic stop</a:t>
            </a:r>
            <a:r>
              <a:rPr b="0" i="0" lang="en-US" sz="2240" u="none" cap="none" strike="noStrike">
                <a:solidFill>
                  <a:srgbClr val="000000"/>
                </a:solidFill>
                <a:latin typeface="Open Sans"/>
                <a:ea typeface="Open Sans"/>
                <a:cs typeface="Open Sans"/>
                <a:sym typeface="Open Sans"/>
              </a:rPr>
              <a:t>, you may be convicted of driving under the influence of alcohol, other drugs and/or intoxicating compounds.</a:t>
            </a:r>
            <a:endParaRPr b="0" i="0" sz="2520" u="none" cap="none" strike="noStrike">
              <a:solidFill>
                <a:schemeClr val="dk1"/>
              </a:solidFill>
              <a:latin typeface="Calibri"/>
              <a:ea typeface="Calibri"/>
              <a:cs typeface="Calibri"/>
              <a:sym typeface="Calibri"/>
            </a:endParaRPr>
          </a:p>
          <a:p>
            <a:pPr indent="-342900" lvl="0" marL="342900" marR="0" rtl="0" algn="l">
              <a:lnSpc>
                <a:spcPct val="95000"/>
              </a:lnSpc>
              <a:spcBef>
                <a:spcPts val="0"/>
              </a:spcBef>
              <a:spcAft>
                <a:spcPts val="0"/>
              </a:spcAft>
              <a:buClr>
                <a:srgbClr val="000000"/>
              </a:buClr>
              <a:buSzPts val="2240"/>
              <a:buFont typeface="Arial"/>
              <a:buChar char="•"/>
            </a:pPr>
            <a:r>
              <a:rPr b="0" i="0" lang="en-US" sz="2240" u="none" cap="none" strike="noStrike">
                <a:solidFill>
                  <a:srgbClr val="000000"/>
                </a:solidFill>
                <a:latin typeface="Open Sans"/>
                <a:ea typeface="Open Sans"/>
                <a:cs typeface="Open Sans"/>
                <a:sym typeface="Open Sans"/>
              </a:rPr>
              <a:t>A DUI conviction results in a revocation of driving privileges:</a:t>
            </a:r>
            <a:endParaRPr b="0" i="0" sz="2520" u="none" cap="none" strike="noStrike">
              <a:solidFill>
                <a:schemeClr val="dk1"/>
              </a:solidFill>
              <a:latin typeface="Calibri"/>
              <a:ea typeface="Calibri"/>
              <a:cs typeface="Calibri"/>
              <a:sym typeface="Calibri"/>
            </a:endParaRPr>
          </a:p>
          <a:p>
            <a:pPr indent="-342900" lvl="0" marL="342900" marR="0" rtl="0" algn="l">
              <a:lnSpc>
                <a:spcPct val="95000"/>
              </a:lnSpc>
              <a:spcBef>
                <a:spcPts val="0"/>
              </a:spcBef>
              <a:spcAft>
                <a:spcPts val="0"/>
              </a:spcAft>
              <a:buClr>
                <a:srgbClr val="000000"/>
              </a:buClr>
              <a:buSzPts val="2240"/>
              <a:buFont typeface="Arial"/>
              <a:buChar char="•"/>
            </a:pPr>
            <a:r>
              <a:rPr b="0" i="0" lang="en-US" sz="2240" u="none" cap="none" strike="noStrike">
                <a:solidFill>
                  <a:srgbClr val="000000"/>
                </a:solidFill>
                <a:latin typeface="Open Sans"/>
                <a:ea typeface="Open Sans"/>
                <a:cs typeface="Open Sans"/>
                <a:sym typeface="Open Sans"/>
              </a:rPr>
              <a:t>A </a:t>
            </a:r>
            <a:r>
              <a:rPr b="1" i="0" lang="en-US" sz="2240" u="none" cap="none" strike="noStrike">
                <a:solidFill>
                  <a:srgbClr val="000000"/>
                </a:solidFill>
                <a:latin typeface="Open Sans"/>
                <a:ea typeface="Open Sans"/>
                <a:cs typeface="Open Sans"/>
                <a:sym typeface="Open Sans"/>
              </a:rPr>
              <a:t>first conviction</a:t>
            </a:r>
            <a:r>
              <a:rPr b="0" i="0" lang="en-US" sz="2240" u="none" cap="none" strike="noStrike">
                <a:solidFill>
                  <a:srgbClr val="000000"/>
                </a:solidFill>
                <a:latin typeface="Open Sans"/>
                <a:ea typeface="Open Sans"/>
                <a:cs typeface="Open Sans"/>
                <a:sym typeface="Open Sans"/>
              </a:rPr>
              <a:t> results in a </a:t>
            </a:r>
            <a:r>
              <a:rPr b="1" i="0" lang="en-US" sz="2240" u="none" cap="none" strike="noStrike">
                <a:solidFill>
                  <a:srgbClr val="000000"/>
                </a:solidFill>
                <a:latin typeface="Open Sans"/>
                <a:ea typeface="Open Sans"/>
                <a:cs typeface="Open Sans"/>
                <a:sym typeface="Open Sans"/>
              </a:rPr>
              <a:t>minimum one-year revocation</a:t>
            </a:r>
            <a:r>
              <a:rPr b="0" i="0" lang="en-US" sz="2240" u="none" cap="none" strike="noStrike">
                <a:solidFill>
                  <a:srgbClr val="000000"/>
                </a:solidFill>
                <a:latin typeface="Open Sans"/>
                <a:ea typeface="Open Sans"/>
                <a:cs typeface="Open Sans"/>
                <a:sym typeface="Open Sans"/>
              </a:rPr>
              <a:t>.</a:t>
            </a:r>
            <a:endParaRPr b="0" i="0" sz="2520" u="none" cap="none" strike="noStrike">
              <a:solidFill>
                <a:schemeClr val="dk1"/>
              </a:solidFill>
              <a:latin typeface="Calibri"/>
              <a:ea typeface="Calibri"/>
              <a:cs typeface="Calibri"/>
              <a:sym typeface="Calibri"/>
            </a:endParaRPr>
          </a:p>
          <a:p>
            <a:pPr indent="-342900" lvl="0" marL="342900" marR="0" rtl="0" algn="l">
              <a:lnSpc>
                <a:spcPct val="95000"/>
              </a:lnSpc>
              <a:spcBef>
                <a:spcPts val="0"/>
              </a:spcBef>
              <a:spcAft>
                <a:spcPts val="0"/>
              </a:spcAft>
              <a:buClr>
                <a:srgbClr val="000000"/>
              </a:buClr>
              <a:buSzPts val="2240"/>
              <a:buFont typeface="Arial"/>
              <a:buChar char="•"/>
            </a:pPr>
            <a:r>
              <a:rPr b="0" i="0" lang="en-US" sz="2240" u="none" cap="none" strike="noStrike">
                <a:solidFill>
                  <a:srgbClr val="000000"/>
                </a:solidFill>
                <a:latin typeface="Open Sans"/>
                <a:ea typeface="Open Sans"/>
                <a:cs typeface="Open Sans"/>
                <a:sym typeface="Open Sans"/>
              </a:rPr>
              <a:t>A second conviction within 20 years results in a minimum five-year revocation.</a:t>
            </a:r>
            <a:endParaRPr b="0" i="0" sz="2520" u="none" cap="none" strike="noStrike">
              <a:solidFill>
                <a:schemeClr val="dk1"/>
              </a:solidFill>
              <a:latin typeface="Calibri"/>
              <a:ea typeface="Calibri"/>
              <a:cs typeface="Calibri"/>
              <a:sym typeface="Calibri"/>
            </a:endParaRPr>
          </a:p>
          <a:p>
            <a:pPr indent="-342900" lvl="0" marL="342900" marR="0" rtl="0" algn="l">
              <a:lnSpc>
                <a:spcPct val="95000"/>
              </a:lnSpc>
              <a:spcBef>
                <a:spcPts val="0"/>
              </a:spcBef>
              <a:spcAft>
                <a:spcPts val="0"/>
              </a:spcAft>
              <a:buClr>
                <a:srgbClr val="000000"/>
              </a:buClr>
              <a:buSzPts val="2240"/>
              <a:buFont typeface="Arial"/>
              <a:buChar char="•"/>
            </a:pPr>
            <a:r>
              <a:rPr b="0" i="0" lang="en-US" sz="2240" u="none" cap="none" strike="noStrike">
                <a:solidFill>
                  <a:srgbClr val="000000"/>
                </a:solidFill>
                <a:latin typeface="Open Sans"/>
                <a:ea typeface="Open Sans"/>
                <a:cs typeface="Open Sans"/>
                <a:sym typeface="Open Sans"/>
              </a:rPr>
              <a:t>A third conviction results in a minimum 10-year revocation.</a:t>
            </a:r>
            <a:endParaRPr b="0" i="0" sz="2520" u="none" cap="none" strike="noStrike">
              <a:solidFill>
                <a:schemeClr val="dk1"/>
              </a:solidFill>
              <a:latin typeface="Calibri"/>
              <a:ea typeface="Calibri"/>
              <a:cs typeface="Calibri"/>
              <a:sym typeface="Calibri"/>
            </a:endParaRPr>
          </a:p>
          <a:p>
            <a:pPr indent="-342900" lvl="0" marL="342900" marR="0" rtl="0" algn="l">
              <a:lnSpc>
                <a:spcPct val="95000"/>
              </a:lnSpc>
              <a:spcBef>
                <a:spcPts val="0"/>
              </a:spcBef>
              <a:spcAft>
                <a:spcPts val="0"/>
              </a:spcAft>
              <a:buClr>
                <a:srgbClr val="000000"/>
              </a:buClr>
              <a:buSzPts val="2240"/>
              <a:buFont typeface="Arial"/>
              <a:buChar char="•"/>
            </a:pPr>
            <a:r>
              <a:rPr b="0" i="0" lang="en-US" sz="2240" u="none" cap="none" strike="noStrike">
                <a:solidFill>
                  <a:srgbClr val="000000"/>
                </a:solidFill>
                <a:latin typeface="Open Sans"/>
                <a:ea typeface="Open Sans"/>
                <a:cs typeface="Open Sans"/>
                <a:sym typeface="Open Sans"/>
              </a:rPr>
              <a:t>A fourth and subsequent conviction results in a lifetime revocation.</a:t>
            </a:r>
            <a:endParaRPr b="0" i="0" sz="2520" u="none" cap="none" strike="noStrike">
              <a:solidFill>
                <a:schemeClr val="dk1"/>
              </a:solidFill>
              <a:latin typeface="Calibri"/>
              <a:ea typeface="Calibri"/>
              <a:cs typeface="Calibri"/>
              <a:sym typeface="Calibri"/>
            </a:endParaRPr>
          </a:p>
          <a:p>
            <a:pPr indent="-200660" lvl="0" marL="342900" marR="0" rtl="0" algn="l">
              <a:lnSpc>
                <a:spcPct val="80000"/>
              </a:lnSpc>
              <a:spcBef>
                <a:spcPts val="448"/>
              </a:spcBef>
              <a:spcAft>
                <a:spcPts val="0"/>
              </a:spcAft>
              <a:buClr>
                <a:schemeClr val="dk1"/>
              </a:buClr>
              <a:buSzPts val="2240"/>
              <a:buFont typeface="Arial"/>
              <a:buNone/>
            </a:pPr>
            <a:r>
              <a:t/>
            </a:r>
            <a:endParaRPr b="0" i="0" sz="2240" u="none" cap="none" strike="noStrike">
              <a:solidFill>
                <a:schemeClr val="dk1"/>
              </a:solidFill>
              <a:latin typeface="Calibri"/>
              <a:ea typeface="Calibri"/>
              <a:cs typeface="Calibri"/>
              <a:sym typeface="Calibri"/>
            </a:endParaRPr>
          </a:p>
          <a:p>
            <a:pPr indent="-200660" lvl="0" marL="342900" marR="0" rtl="0" algn="l">
              <a:lnSpc>
                <a:spcPct val="80000"/>
              </a:lnSpc>
              <a:spcBef>
                <a:spcPts val="448"/>
              </a:spcBef>
              <a:spcAft>
                <a:spcPts val="0"/>
              </a:spcAft>
              <a:buClr>
                <a:schemeClr val="dk1"/>
              </a:buClr>
              <a:buSzPts val="2240"/>
              <a:buFont typeface="Arial"/>
              <a:buNone/>
            </a:pPr>
            <a:r>
              <a:t/>
            </a:r>
            <a:endParaRPr b="0" i="0" sz="224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Shape 20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959"/>
              <a:buFont typeface="Calibri"/>
              <a:buNone/>
            </a:pPr>
            <a:r>
              <a:rPr b="0" i="0" lang="en-US" sz="3959" u="none" cap="none" strike="noStrike">
                <a:solidFill>
                  <a:schemeClr val="dk1"/>
                </a:solidFill>
                <a:latin typeface="Calibri"/>
                <a:ea typeface="Calibri"/>
                <a:cs typeface="Calibri"/>
                <a:sym typeface="Calibri"/>
              </a:rPr>
              <a:t>DUI Consequences: SR-22 Insurance and LOP (Lots of Penalties) </a:t>
            </a:r>
            <a:endParaRPr b="0" i="0" sz="3959" u="none" cap="none" strike="noStrike">
              <a:solidFill>
                <a:schemeClr val="dk1"/>
              </a:solidFill>
              <a:latin typeface="Calibri"/>
              <a:ea typeface="Calibri"/>
              <a:cs typeface="Calibri"/>
              <a:sym typeface="Calibri"/>
            </a:endParaRPr>
          </a:p>
        </p:txBody>
      </p:sp>
      <p:sp>
        <p:nvSpPr>
          <p:cNvPr id="210" name="Shape 21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0000"/>
              </a:buClr>
              <a:buSzPts val="3200"/>
              <a:buFont typeface="Arial"/>
              <a:buChar char="•"/>
            </a:pPr>
            <a:r>
              <a:rPr b="0" i="0" lang="en-US" sz="3200" u="none" cap="none" strike="noStrike">
                <a:solidFill>
                  <a:srgbClr val="000000"/>
                </a:solidFill>
                <a:latin typeface="Open Sans"/>
                <a:ea typeface="Open Sans"/>
                <a:cs typeface="Open Sans"/>
                <a:sym typeface="Open Sans"/>
              </a:rPr>
              <a:t>A DUI conviction also subjects you to filing Financial Responsibility Insurance (SR-22) for three years. Before your driving privileges are restored, you must undergo an alcohol/drug evaluation and successfully complete a rehabilitation or alcohol/drug education program, pay a reinstatement fee and/or meet other requirements.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Shape 2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Traffic Crashes</a:t>
            </a:r>
            <a:endParaRPr b="0" i="0" sz="4400" u="none" cap="none" strike="noStrike">
              <a:solidFill>
                <a:schemeClr val="dk1"/>
              </a:solidFill>
              <a:latin typeface="Calibri"/>
              <a:ea typeface="Calibri"/>
              <a:cs typeface="Calibri"/>
              <a:sym typeface="Calibri"/>
            </a:endParaRPr>
          </a:p>
        </p:txBody>
      </p:sp>
      <p:sp>
        <p:nvSpPr>
          <p:cNvPr id="216" name="Shape 216"/>
          <p:cNvSpPr txBox="1"/>
          <p:nvPr>
            <p:ph idx="1" type="body"/>
          </p:nvPr>
        </p:nvSpPr>
        <p:spPr>
          <a:xfrm>
            <a:off x="457200" y="1600200"/>
            <a:ext cx="7696200" cy="4525963"/>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Traffic Crashes/Crash Reports: </a:t>
            </a:r>
            <a:r>
              <a:rPr b="0" i="0" lang="en-US" sz="2400" u="none" cap="none" strike="noStrike">
                <a:solidFill>
                  <a:srgbClr val="000000"/>
                </a:solidFill>
                <a:latin typeface="Open Sans"/>
                <a:ea typeface="Open Sans"/>
                <a:cs typeface="Open Sans"/>
                <a:sym typeface="Open Sans"/>
              </a:rPr>
              <a:t>After a crash occurs, a motorist should:</a:t>
            </a:r>
            <a:endParaRPr b="0" i="0" sz="2400" u="none" cap="none" strike="noStrike">
              <a:solidFill>
                <a:schemeClr val="dk1"/>
              </a:solidFill>
              <a:latin typeface="Calibri"/>
              <a:ea typeface="Calibri"/>
              <a:cs typeface="Calibri"/>
              <a:sym typeface="Calibri"/>
            </a:endParaRPr>
          </a:p>
          <a:p>
            <a:pPr indent="-342900" lvl="0" marL="342900" marR="0" rtl="0" algn="l">
              <a:lnSpc>
                <a:spcPct val="115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Contact the police by dialing 911.</a:t>
            </a:r>
            <a:endParaRPr/>
          </a:p>
          <a:p>
            <a:pPr indent="-342900" lvl="0" marL="342900" marR="0" rtl="0" algn="l">
              <a:lnSpc>
                <a:spcPct val="115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Help any injured person at the scene. </a:t>
            </a:r>
            <a:endParaRPr/>
          </a:p>
          <a:p>
            <a:pPr indent="-342900" lvl="0" marL="342900" marR="0" rtl="0" algn="l">
              <a:lnSpc>
                <a:spcPct val="115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Activate the hazard flashers. </a:t>
            </a:r>
            <a:endParaRPr b="0" i="0" sz="2400" u="none" cap="none" strike="noStrike">
              <a:solidFill>
                <a:schemeClr val="dk1"/>
              </a:solidFill>
              <a:latin typeface="Calibri"/>
              <a:ea typeface="Calibri"/>
              <a:cs typeface="Calibri"/>
              <a:sym typeface="Calibri"/>
            </a:endParaRPr>
          </a:p>
          <a:p>
            <a:pPr indent="-342900" lvl="0" marL="342900" marR="0" rtl="0" algn="l">
              <a:lnSpc>
                <a:spcPct val="115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Exchange insurance information and vehicle registration information with the other driver.</a:t>
            </a:r>
            <a:endParaRPr b="0" i="0" sz="2400" u="none" cap="none" strike="noStrike">
              <a:solidFill>
                <a:schemeClr val="dk1"/>
              </a:solidFill>
              <a:latin typeface="Calibri"/>
              <a:ea typeface="Calibri"/>
              <a:cs typeface="Calibri"/>
              <a:sym typeface="Calibri"/>
            </a:endParaRPr>
          </a:p>
          <a:p>
            <a:pPr indent="-342900" lvl="0" marL="342900" marR="0" rtl="0" algn="l">
              <a:lnSpc>
                <a:spcPct val="115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Ask all those involved for their names, addresses, phone numbers, driver’s license</a:t>
            </a:r>
            <a:r>
              <a:rPr b="0" i="0" lang="en-US" sz="2400" u="none" cap="none" strike="noStrike">
                <a:solidFill>
                  <a:schemeClr val="dk1"/>
                </a:solidFill>
                <a:latin typeface="Calibri"/>
                <a:ea typeface="Calibri"/>
                <a:cs typeface="Calibri"/>
                <a:sym typeface="Calibri"/>
              </a:rPr>
              <a:t> </a:t>
            </a:r>
            <a:r>
              <a:rPr b="0" i="0" lang="en-US" sz="2400" u="none" cap="none" strike="noStrike">
                <a:solidFill>
                  <a:srgbClr val="000000"/>
                </a:solidFill>
                <a:latin typeface="Open Sans"/>
                <a:ea typeface="Open Sans"/>
                <a:cs typeface="Open Sans"/>
                <a:sym typeface="Open Sans"/>
              </a:rPr>
              <a:t>numbers and license plate numbers. </a:t>
            </a:r>
            <a:endParaRPr b="0" i="0" sz="2400" u="none" cap="none" strike="noStrike">
              <a:solidFill>
                <a:schemeClr val="dk1"/>
              </a:solidFill>
              <a:latin typeface="Calibri"/>
              <a:ea typeface="Calibri"/>
              <a:cs typeface="Calibri"/>
              <a:sym typeface="Calibri"/>
            </a:endParaRPr>
          </a:p>
          <a:p>
            <a:pPr indent="-342900" lvl="0" marL="342900" marR="0" rtl="0" algn="l">
              <a:lnSpc>
                <a:spcPct val="115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Obtain a police report from the investigating officer.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Shape 2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959"/>
              <a:buFont typeface="Calibri"/>
              <a:buNone/>
            </a:pPr>
            <a:r>
              <a:rPr b="0" i="0" lang="en-US" sz="3959" u="none" cap="none" strike="noStrike">
                <a:solidFill>
                  <a:schemeClr val="dk1"/>
                </a:solidFill>
                <a:latin typeface="Calibri"/>
                <a:ea typeface="Calibri"/>
                <a:cs typeface="Calibri"/>
                <a:sym typeface="Calibri"/>
              </a:rPr>
              <a:t>Traffic Crashes: Motorists’ Responsibilities</a:t>
            </a:r>
            <a:endParaRPr b="0" i="0" sz="3959" u="none" cap="none" strike="noStrike">
              <a:solidFill>
                <a:schemeClr val="dk1"/>
              </a:solidFill>
              <a:latin typeface="Calibri"/>
              <a:ea typeface="Calibri"/>
              <a:cs typeface="Calibri"/>
              <a:sym typeface="Calibri"/>
            </a:endParaRPr>
          </a:p>
        </p:txBody>
      </p:sp>
      <p:sp>
        <p:nvSpPr>
          <p:cNvPr id="222" name="Shape 22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95000"/>
              </a:lnSpc>
              <a:spcBef>
                <a:spcPts val="0"/>
              </a:spcBef>
              <a:spcAft>
                <a:spcPts val="0"/>
              </a:spcAft>
              <a:buClr>
                <a:srgbClr val="000000"/>
              </a:buClr>
              <a:buSzPts val="2480"/>
              <a:buFont typeface="Arial"/>
              <a:buChar char="•"/>
            </a:pPr>
            <a:r>
              <a:rPr b="0" i="0" lang="en-US" sz="2480" u="none" cap="none" strike="noStrike">
                <a:solidFill>
                  <a:srgbClr val="000000"/>
                </a:solidFill>
                <a:latin typeface="Open Sans"/>
                <a:ea typeface="Open Sans"/>
                <a:cs typeface="Open Sans"/>
                <a:sym typeface="Open Sans"/>
              </a:rPr>
              <a:t>Regardless of fault, a crash report must be filed by the driver of a vehicle if the crash involves death, bodily injury or property damage of more than $1,500. (If any vehicle involved in the crash is uninsured, a report must be filed for $500 or more.)</a:t>
            </a:r>
            <a:endParaRPr b="0" i="0" sz="2790" u="none" cap="none" strike="noStrike">
              <a:solidFill>
                <a:schemeClr val="dk1"/>
              </a:solidFill>
              <a:latin typeface="Calibri"/>
              <a:ea typeface="Calibri"/>
              <a:cs typeface="Calibri"/>
              <a:sym typeface="Calibri"/>
            </a:endParaRPr>
          </a:p>
        </p:txBody>
      </p:sp>
      <p:pic>
        <p:nvPicPr>
          <p:cNvPr descr="C:\Users\Brian\Pictures\2011_1227\album 7-6-2014\DSCF1496.JPG" id="223" name="Shape 223"/>
          <p:cNvPicPr preferRelativeResize="0"/>
          <p:nvPr/>
        </p:nvPicPr>
        <p:blipFill rotWithShape="1">
          <a:blip r:embed="rId3">
            <a:alphaModFix/>
          </a:blip>
          <a:srcRect b="0" l="0" r="0" t="0"/>
          <a:stretch/>
        </p:blipFill>
        <p:spPr>
          <a:xfrm>
            <a:off x="4572000" y="2265218"/>
            <a:ext cx="4165600" cy="31242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Shape 2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959"/>
              <a:buFont typeface="Calibri"/>
              <a:buNone/>
            </a:pPr>
            <a:r>
              <a:rPr b="0" i="0" lang="en-US" sz="3959" u="none" cap="none" strike="noStrike">
                <a:solidFill>
                  <a:schemeClr val="dk1"/>
                </a:solidFill>
                <a:latin typeface="Calibri"/>
                <a:ea typeface="Calibri"/>
                <a:cs typeface="Calibri"/>
                <a:sym typeface="Calibri"/>
              </a:rPr>
              <a:t>Traffic Crashes: Motorists’ Responsibilities</a:t>
            </a:r>
            <a:endParaRPr b="0" i="0" sz="3959" u="none" cap="none" strike="noStrike">
              <a:solidFill>
                <a:schemeClr val="dk1"/>
              </a:solidFill>
              <a:latin typeface="Calibri"/>
              <a:ea typeface="Calibri"/>
              <a:cs typeface="Calibri"/>
              <a:sym typeface="Calibri"/>
            </a:endParaRPr>
          </a:p>
        </p:txBody>
      </p:sp>
      <p:sp>
        <p:nvSpPr>
          <p:cNvPr id="229" name="Shape 22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95000"/>
              </a:lnSpc>
              <a:spcBef>
                <a:spcPts val="0"/>
              </a:spcBef>
              <a:spcAft>
                <a:spcPts val="0"/>
              </a:spcAft>
              <a:buClr>
                <a:srgbClr val="000000"/>
              </a:buClr>
              <a:buSzPts val="2035"/>
              <a:buFont typeface="Arial"/>
              <a:buChar char="•"/>
            </a:pPr>
            <a:r>
              <a:rPr b="0" i="0" lang="en-US" sz="2035" u="none" cap="none" strike="noStrike">
                <a:solidFill>
                  <a:srgbClr val="000000"/>
                </a:solidFill>
                <a:latin typeface="Open Sans"/>
                <a:ea typeface="Open Sans"/>
                <a:cs typeface="Open Sans"/>
                <a:sym typeface="Open Sans"/>
              </a:rPr>
              <a:t>Notify the police immediately. Many towns and cities require a report if a crash occurs within their limits. If an officer is not at the scene of the crash, a report must be made at the nearest police station as soon as possible. If in a rural area, the county sheriff or Illinois State Police must be notified. If the driver is unable to make the report and there is a passenger, the passenger must make the report.</a:t>
            </a:r>
            <a:endParaRPr b="0" i="0" sz="2312" u="none" cap="none" strike="noStrike">
              <a:solidFill>
                <a:srgbClr val="000000"/>
              </a:solidFill>
              <a:latin typeface="Calibri"/>
              <a:ea typeface="Calibri"/>
              <a:cs typeface="Calibri"/>
              <a:sym typeface="Calibri"/>
            </a:endParaRPr>
          </a:p>
          <a:p>
            <a:pPr indent="-154940" lvl="0" marL="342900" marR="0" rtl="0" algn="l">
              <a:lnSpc>
                <a:spcPct val="80000"/>
              </a:lnSpc>
              <a:spcBef>
                <a:spcPts val="592"/>
              </a:spcBef>
              <a:spcAft>
                <a:spcPts val="0"/>
              </a:spcAft>
              <a:buClr>
                <a:schemeClr val="dk1"/>
              </a:buClr>
              <a:buSzPts val="2960"/>
              <a:buFont typeface="Arial"/>
              <a:buNone/>
            </a:pPr>
            <a:r>
              <a:t/>
            </a:r>
            <a:endParaRPr b="0" i="0" sz="2960" u="none" cap="none" strike="noStrike">
              <a:solidFill>
                <a:schemeClr val="dk1"/>
              </a:solidFill>
              <a:latin typeface="Calibri"/>
              <a:ea typeface="Calibri"/>
              <a:cs typeface="Calibri"/>
              <a:sym typeface="Calibri"/>
            </a:endParaRPr>
          </a:p>
        </p:txBody>
      </p:sp>
      <p:pic>
        <p:nvPicPr>
          <p:cNvPr descr="G:\DCIM\100MSDCF\DSC00281.JPG" id="230" name="Shape 230"/>
          <p:cNvPicPr preferRelativeResize="0"/>
          <p:nvPr/>
        </p:nvPicPr>
        <p:blipFill rotWithShape="1">
          <a:blip r:embed="rId3">
            <a:alphaModFix/>
          </a:blip>
          <a:srcRect b="0" l="0" r="0" t="0"/>
          <a:stretch/>
        </p:blipFill>
        <p:spPr>
          <a:xfrm>
            <a:off x="4638964" y="2209800"/>
            <a:ext cx="4470400" cy="33528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Shape 2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959"/>
              <a:buFont typeface="Calibri"/>
              <a:buNone/>
            </a:pPr>
            <a:r>
              <a:rPr b="0" i="0" lang="en-US" sz="3959" u="none" cap="none" strike="noStrike">
                <a:solidFill>
                  <a:schemeClr val="dk1"/>
                </a:solidFill>
                <a:latin typeface="Calibri"/>
                <a:ea typeface="Calibri"/>
                <a:cs typeface="Calibri"/>
                <a:sym typeface="Calibri"/>
              </a:rPr>
              <a:t>Traffic Crashes—Motorists’ Responsibilities</a:t>
            </a:r>
            <a:endParaRPr b="0" i="0" sz="3959" u="none" cap="none" strike="noStrike">
              <a:solidFill>
                <a:schemeClr val="dk1"/>
              </a:solidFill>
              <a:latin typeface="Calibri"/>
              <a:ea typeface="Calibri"/>
              <a:cs typeface="Calibri"/>
              <a:sym typeface="Calibri"/>
            </a:endParaRPr>
          </a:p>
        </p:txBody>
      </p:sp>
      <p:sp>
        <p:nvSpPr>
          <p:cNvPr id="236" name="Shape 236"/>
          <p:cNvSpPr txBox="1"/>
          <p:nvPr>
            <p:ph idx="1" type="body"/>
          </p:nvPr>
        </p:nvSpPr>
        <p:spPr>
          <a:xfrm>
            <a:off x="457200" y="1600200"/>
            <a:ext cx="4406100" cy="4526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dk1"/>
              </a:buClr>
              <a:buSzPts val="2960"/>
              <a:buFont typeface="Arial"/>
              <a:buChar char="•"/>
            </a:pPr>
            <a:r>
              <a:rPr b="0" i="0" lang="en-US" sz="2960" u="none" cap="none" strike="noStrike">
                <a:solidFill>
                  <a:schemeClr val="dk1"/>
                </a:solidFill>
                <a:latin typeface="Calibri"/>
                <a:ea typeface="Calibri"/>
                <a:cs typeface="Calibri"/>
                <a:sym typeface="Calibri"/>
              </a:rPr>
              <a:t>A report also must be made to the Illinois Department of Transportation.  This confidential report must be sent no later than 10 days after the crash. The form may be obtained from a police officer or an automobile insurance agency.</a:t>
            </a:r>
            <a:endParaRPr/>
          </a:p>
          <a:p>
            <a:pPr indent="-154940" lvl="0" marL="342900" marR="0" rtl="0" algn="l">
              <a:lnSpc>
                <a:spcPct val="80000"/>
              </a:lnSpc>
              <a:spcBef>
                <a:spcPts val="592"/>
              </a:spcBef>
              <a:spcAft>
                <a:spcPts val="0"/>
              </a:spcAft>
              <a:buClr>
                <a:schemeClr val="dk1"/>
              </a:buClr>
              <a:buSzPts val="2960"/>
              <a:buFont typeface="Arial"/>
              <a:buNone/>
            </a:pPr>
            <a:r>
              <a:t/>
            </a:r>
            <a:endParaRPr b="0" i="0" sz="2960" u="none" cap="none" strike="noStrike">
              <a:solidFill>
                <a:schemeClr val="dk1"/>
              </a:solidFill>
              <a:latin typeface="Calibri"/>
              <a:ea typeface="Calibri"/>
              <a:cs typeface="Calibri"/>
              <a:sym typeface="Calibri"/>
            </a:endParaRPr>
          </a:p>
        </p:txBody>
      </p:sp>
      <p:pic>
        <p:nvPicPr>
          <p:cNvPr id="237" name="Shape 237"/>
          <p:cNvPicPr preferRelativeResize="0"/>
          <p:nvPr/>
        </p:nvPicPr>
        <p:blipFill rotWithShape="1">
          <a:blip r:embed="rId3">
            <a:alphaModFix/>
          </a:blip>
          <a:srcRect b="0" l="0" r="0" t="0"/>
          <a:stretch/>
        </p:blipFill>
        <p:spPr>
          <a:xfrm>
            <a:off x="4863189" y="2057400"/>
            <a:ext cx="3868638" cy="257651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Shape 2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959"/>
              <a:buFont typeface="Calibri"/>
              <a:buNone/>
            </a:pPr>
            <a:r>
              <a:rPr b="0" i="0" lang="en-US" sz="3959" u="none" cap="none" strike="noStrike">
                <a:solidFill>
                  <a:schemeClr val="dk1"/>
                </a:solidFill>
                <a:latin typeface="Calibri"/>
                <a:ea typeface="Calibri"/>
                <a:cs typeface="Calibri"/>
                <a:sym typeface="Calibri"/>
              </a:rPr>
              <a:t>Driver’s License Revocation and Suspension </a:t>
            </a:r>
            <a:endParaRPr b="0" i="0" sz="3959" u="none" cap="none" strike="noStrike">
              <a:solidFill>
                <a:schemeClr val="dk1"/>
              </a:solidFill>
              <a:latin typeface="Calibri"/>
              <a:ea typeface="Calibri"/>
              <a:cs typeface="Calibri"/>
              <a:sym typeface="Calibri"/>
            </a:endParaRPr>
          </a:p>
        </p:txBody>
      </p:sp>
      <p:sp>
        <p:nvSpPr>
          <p:cNvPr id="243" name="Shape 24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95000"/>
              </a:lnSpc>
              <a:spcBef>
                <a:spcPts val="0"/>
              </a:spcBef>
              <a:spcAft>
                <a:spcPts val="0"/>
              </a:spcAft>
              <a:buClr>
                <a:srgbClr val="000000"/>
              </a:buClr>
              <a:buSzPts val="2960"/>
              <a:buFont typeface="Arial"/>
              <a:buChar char="•"/>
            </a:pPr>
            <a:r>
              <a:rPr b="1" i="0" lang="en-US" sz="2960" u="none" cap="none" strike="noStrike">
                <a:solidFill>
                  <a:srgbClr val="000000"/>
                </a:solidFill>
                <a:latin typeface="Open Sans"/>
                <a:ea typeface="Open Sans"/>
                <a:cs typeface="Open Sans"/>
                <a:sym typeface="Open Sans"/>
              </a:rPr>
              <a:t>Revocation: </a:t>
            </a:r>
            <a:r>
              <a:rPr b="0" i="0" lang="en-US" sz="2960" u="none" cap="none" strike="noStrike">
                <a:solidFill>
                  <a:srgbClr val="000000"/>
                </a:solidFill>
                <a:latin typeface="Open Sans"/>
                <a:ea typeface="Open Sans"/>
                <a:cs typeface="Open Sans"/>
                <a:sym typeface="Open Sans"/>
              </a:rPr>
              <a:t>Revocation is the indefinite withdrawal of driving privileges by the Secretary of</a:t>
            </a:r>
            <a:r>
              <a:rPr b="0" i="0" lang="en-US" sz="3330" u="none" cap="none" strike="noStrike">
                <a:solidFill>
                  <a:schemeClr val="dk1"/>
                </a:solidFill>
                <a:latin typeface="Calibri"/>
                <a:ea typeface="Calibri"/>
                <a:cs typeface="Calibri"/>
                <a:sym typeface="Calibri"/>
              </a:rPr>
              <a:t> </a:t>
            </a:r>
            <a:r>
              <a:rPr b="0" i="0" lang="en-US" sz="2960" u="none" cap="none" strike="noStrike">
                <a:solidFill>
                  <a:srgbClr val="000000"/>
                </a:solidFill>
                <a:latin typeface="Open Sans"/>
                <a:ea typeface="Open Sans"/>
                <a:cs typeface="Open Sans"/>
                <a:sym typeface="Open Sans"/>
              </a:rPr>
              <a:t>State’s office.  To regain your driving privileges, you may be eligible to reapply for a license after a minimum of one year, unless otherwise noted.  The Secretary of State will immediately revoke the driving privileges of someone convicted of a moving violation that caused a crash and resulted in the death of another person.</a:t>
            </a:r>
            <a:endParaRPr/>
          </a:p>
          <a:p>
            <a:pPr indent="-154940" lvl="0" marL="342900" marR="0" rtl="0" algn="l">
              <a:lnSpc>
                <a:spcPct val="80000"/>
              </a:lnSpc>
              <a:spcBef>
                <a:spcPts val="592"/>
              </a:spcBef>
              <a:spcAft>
                <a:spcPts val="0"/>
              </a:spcAft>
              <a:buClr>
                <a:schemeClr val="dk1"/>
              </a:buClr>
              <a:buSzPts val="2960"/>
              <a:buFont typeface="Arial"/>
              <a:buNone/>
            </a:pPr>
            <a:r>
              <a:t/>
            </a:r>
            <a:endParaRPr b="0" i="0" sz="2960" u="none" cap="none" strike="noStrik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Shape 2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Driver’s License Revocation</a:t>
            </a:r>
            <a:endParaRPr b="0" i="0" sz="4400" u="none" cap="none" strike="noStrike">
              <a:solidFill>
                <a:schemeClr val="dk1"/>
              </a:solidFill>
              <a:latin typeface="Calibri"/>
              <a:ea typeface="Calibri"/>
              <a:cs typeface="Calibri"/>
              <a:sym typeface="Calibri"/>
            </a:endParaRPr>
          </a:p>
        </p:txBody>
      </p:sp>
      <p:sp>
        <p:nvSpPr>
          <p:cNvPr id="249" name="Shape 24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rPr b="0" i="0" lang="en-US" sz="1800" u="none" cap="none" strike="noStrike">
                <a:solidFill>
                  <a:srgbClr val="000000"/>
                </a:solidFill>
                <a:latin typeface="Open Sans"/>
                <a:ea typeface="Open Sans"/>
                <a:cs typeface="Open Sans"/>
                <a:sym typeface="Open Sans"/>
              </a:rPr>
              <a:t>Other offenses for which your driver’s license may be revoked include, but are not limited to:</a:t>
            </a:r>
            <a:endParaRPr b="0" i="0" sz="1800" u="none" cap="none" strike="noStrike">
              <a:solidFill>
                <a:srgbClr val="000000"/>
              </a:solidFill>
              <a:latin typeface="Calibri"/>
              <a:ea typeface="Calibri"/>
              <a:cs typeface="Calibri"/>
              <a:sym typeface="Calibri"/>
            </a:endParaRPr>
          </a:p>
          <a:p>
            <a:pPr indent="-342900" lvl="0" marL="342900" marR="0" rtl="0" algn="l">
              <a:lnSpc>
                <a:spcPct val="115000"/>
              </a:lnSpc>
              <a:spcBef>
                <a:spcPts val="0"/>
              </a:spcBef>
              <a:spcAft>
                <a:spcPts val="0"/>
              </a:spcAft>
              <a:buClr>
                <a:srgbClr val="000000"/>
              </a:buClr>
              <a:buSzPts val="1800"/>
              <a:buFont typeface="Arial"/>
              <a:buChar char="•"/>
            </a:pPr>
            <a:r>
              <a:rPr b="1" i="0" lang="en-US" sz="1800" u="none" cap="none" strike="noStrike">
                <a:solidFill>
                  <a:srgbClr val="000000"/>
                </a:solidFill>
                <a:latin typeface="Open Sans"/>
                <a:ea typeface="Open Sans"/>
                <a:cs typeface="Open Sans"/>
                <a:sym typeface="Open Sans"/>
              </a:rPr>
              <a:t>Aggravated DUI</a:t>
            </a:r>
            <a:r>
              <a:rPr b="0" i="0" lang="en-US" sz="1800" u="none" cap="none" strike="noStrike">
                <a:solidFill>
                  <a:srgbClr val="000000"/>
                </a:solidFill>
                <a:latin typeface="Open Sans"/>
                <a:ea typeface="Open Sans"/>
                <a:cs typeface="Open Sans"/>
                <a:sym typeface="Open Sans"/>
              </a:rPr>
              <a:t> — Causing personal injury or death as a result of a DUI; having a prior conviction of reckless homicide or aggravated DUI involving a death and committing a DUI; receiving a third or subsequent DUI conviction; committing a DUI without a valid license, permit or vehicle insurance; or committing a DUI violation while transporting children in a school bus.</a:t>
            </a:r>
            <a:endParaRPr b="0" i="0" sz="1800" u="none" cap="none" strike="noStrike">
              <a:solidFill>
                <a:srgbClr val="000000"/>
              </a:solidFill>
              <a:latin typeface="Calibri"/>
              <a:ea typeface="Calibri"/>
              <a:cs typeface="Calibri"/>
              <a:sym typeface="Calibri"/>
            </a:endParaRPr>
          </a:p>
          <a:p>
            <a:pPr indent="-342900" lvl="0" marL="342900" marR="0" rtl="0" algn="l">
              <a:lnSpc>
                <a:spcPct val="115000"/>
              </a:lnSpc>
              <a:spcBef>
                <a:spcPts val="0"/>
              </a:spcBef>
              <a:spcAft>
                <a:spcPts val="0"/>
              </a:spcAft>
              <a:buClr>
                <a:srgbClr val="000000"/>
              </a:buClr>
              <a:buSzPts val="1800"/>
              <a:buFont typeface="Arial"/>
              <a:buChar char="•"/>
            </a:pPr>
            <a:r>
              <a:rPr b="1" i="0" lang="en-US" sz="1800" u="none" cap="none" strike="noStrike">
                <a:solidFill>
                  <a:srgbClr val="000000"/>
                </a:solidFill>
                <a:latin typeface="Open Sans"/>
                <a:ea typeface="Open Sans"/>
                <a:cs typeface="Open Sans"/>
                <a:sym typeface="Open Sans"/>
              </a:rPr>
              <a:t>Aggravated Reckless Driving</a:t>
            </a:r>
            <a:r>
              <a:rPr b="0" i="0" lang="en-US" sz="1800" u="none" cap="none" strike="noStrike">
                <a:solidFill>
                  <a:srgbClr val="000000"/>
                </a:solidFill>
                <a:latin typeface="Open Sans"/>
                <a:ea typeface="Open Sans"/>
                <a:cs typeface="Open Sans"/>
                <a:sym typeface="Open Sans"/>
              </a:rPr>
              <a:t> — Driving resulting in great bodily harm, permanent disability or disfigurement to another person.</a:t>
            </a:r>
            <a:endParaRPr b="0" i="0" sz="1800" u="none" cap="none" strike="noStrike">
              <a:solidFill>
                <a:srgbClr val="000000"/>
              </a:solidFill>
              <a:latin typeface="Calibri"/>
              <a:ea typeface="Calibri"/>
              <a:cs typeface="Calibri"/>
              <a:sym typeface="Calibri"/>
            </a:endParaRPr>
          </a:p>
          <a:p>
            <a:pPr indent="-342900" lvl="0" marL="342900" marR="0" rtl="0" algn="l">
              <a:lnSpc>
                <a:spcPct val="115000"/>
              </a:lnSpc>
              <a:spcBef>
                <a:spcPts val="0"/>
              </a:spcBef>
              <a:spcAft>
                <a:spcPts val="0"/>
              </a:spcAft>
              <a:buClr>
                <a:srgbClr val="000000"/>
              </a:buClr>
              <a:buSzPts val="1800"/>
              <a:buFont typeface="Arial"/>
              <a:buChar char="•"/>
            </a:pPr>
            <a:r>
              <a:rPr b="1" i="0" lang="en-US" sz="1800" u="none" cap="none" strike="noStrike">
                <a:solidFill>
                  <a:srgbClr val="000000"/>
                </a:solidFill>
                <a:latin typeface="Open Sans"/>
                <a:ea typeface="Open Sans"/>
                <a:cs typeface="Open Sans"/>
                <a:sym typeface="Open Sans"/>
              </a:rPr>
              <a:t>Drag Racing or Street Racing</a:t>
            </a:r>
            <a:r>
              <a:rPr b="0" i="0" lang="en-US" sz="1800" u="none" cap="none" strike="noStrike">
                <a:solidFill>
                  <a:srgbClr val="000000"/>
                </a:solidFill>
                <a:latin typeface="Open Sans"/>
                <a:ea typeface="Open Sans"/>
                <a:cs typeface="Open Sans"/>
                <a:sym typeface="Open Sans"/>
              </a:rPr>
              <a:t> — Illegally racing with another vehicle.</a:t>
            </a:r>
            <a:endParaRPr b="0" i="0" sz="1800" u="none" cap="none" strike="noStrike">
              <a:solidFill>
                <a:srgbClr val="000000"/>
              </a:solidFill>
              <a:latin typeface="Calibri"/>
              <a:ea typeface="Calibri"/>
              <a:cs typeface="Calibri"/>
              <a:sym typeface="Calibri"/>
            </a:endParaRPr>
          </a:p>
          <a:p>
            <a:pPr indent="-342900" lvl="0" marL="342900" marR="0" rtl="0" algn="l">
              <a:lnSpc>
                <a:spcPct val="115000"/>
              </a:lnSpc>
              <a:spcBef>
                <a:spcPts val="0"/>
              </a:spcBef>
              <a:spcAft>
                <a:spcPts val="0"/>
              </a:spcAft>
              <a:buClr>
                <a:srgbClr val="000000"/>
              </a:buClr>
              <a:buSzPts val="1800"/>
              <a:buFont typeface="Arial"/>
              <a:buChar char="•"/>
            </a:pPr>
            <a:r>
              <a:rPr b="1" i="0" lang="en-US" sz="1800" u="none" cap="none" strike="noStrike">
                <a:solidFill>
                  <a:srgbClr val="000000"/>
                </a:solidFill>
                <a:latin typeface="Open Sans"/>
                <a:ea typeface="Open Sans"/>
                <a:cs typeface="Open Sans"/>
                <a:sym typeface="Open Sans"/>
              </a:rPr>
              <a:t>DUI </a:t>
            </a:r>
            <a:r>
              <a:rPr b="0" i="0" lang="en-US" sz="1800" u="none" cap="none" strike="noStrike">
                <a:solidFill>
                  <a:srgbClr val="000000"/>
                </a:solidFill>
                <a:latin typeface="Open Sans"/>
                <a:ea typeface="Open Sans"/>
                <a:cs typeface="Open Sans"/>
                <a:sym typeface="Open Sans"/>
              </a:rPr>
              <a:t>— Driving under the influence of alcohol, marijuana, other drugs and/or intoxicating compounds.</a:t>
            </a:r>
            <a:endParaRPr b="0" i="0" sz="1800" u="none" cap="none" strike="noStrike">
              <a:solidFill>
                <a:srgbClr val="000000"/>
              </a:solidFill>
              <a:latin typeface="Calibri"/>
              <a:ea typeface="Calibri"/>
              <a:cs typeface="Calibri"/>
              <a:sym typeface="Calibri"/>
            </a:endParaRPr>
          </a:p>
          <a:p>
            <a:pPr indent="-342900" lvl="0" marL="342900" marR="0" rtl="0" algn="l">
              <a:lnSpc>
                <a:spcPct val="115000"/>
              </a:lnSpc>
              <a:spcBef>
                <a:spcPts val="0"/>
              </a:spcBef>
              <a:spcAft>
                <a:spcPts val="0"/>
              </a:spcAft>
              <a:buClr>
                <a:srgbClr val="000000"/>
              </a:buClr>
              <a:buSzPts val="1800"/>
              <a:buFont typeface="Arial"/>
              <a:buChar char="•"/>
            </a:pPr>
            <a:r>
              <a:rPr b="1" i="0" lang="en-US" sz="1800" u="none" cap="none" strike="noStrike">
                <a:solidFill>
                  <a:srgbClr val="000000"/>
                </a:solidFill>
                <a:latin typeface="Open Sans"/>
                <a:ea typeface="Open Sans"/>
                <a:cs typeface="Open Sans"/>
                <a:sym typeface="Open Sans"/>
              </a:rPr>
              <a:t>Leaving the Scene</a:t>
            </a:r>
            <a:r>
              <a:rPr b="0" i="0" lang="en-US" sz="1800" u="none" cap="none" strike="noStrike">
                <a:solidFill>
                  <a:srgbClr val="000000"/>
                </a:solidFill>
                <a:latin typeface="Open Sans"/>
                <a:ea typeface="Open Sans"/>
                <a:cs typeface="Open Sans"/>
                <a:sym typeface="Open Sans"/>
              </a:rPr>
              <a:t> — Leaving the scene of a crash that killed or injured someone.</a:t>
            </a:r>
            <a:endParaRPr b="0" i="0" sz="1800" u="none" cap="none" strike="noStrike">
              <a:solidFill>
                <a:srgbClr val="000000"/>
              </a:solidFill>
              <a:latin typeface="Calibri"/>
              <a:ea typeface="Calibri"/>
              <a:cs typeface="Calibri"/>
              <a:sym typeface="Calibri"/>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Shape 25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Driver’s License Suspension </a:t>
            </a:r>
            <a:endParaRPr b="0" i="0" sz="4400" u="none" cap="none" strike="noStrike">
              <a:solidFill>
                <a:schemeClr val="dk1"/>
              </a:solidFill>
              <a:latin typeface="Calibri"/>
              <a:ea typeface="Calibri"/>
              <a:cs typeface="Calibri"/>
              <a:sym typeface="Calibri"/>
            </a:endParaRPr>
          </a:p>
        </p:txBody>
      </p:sp>
      <p:sp>
        <p:nvSpPr>
          <p:cNvPr id="255" name="Shape 25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115000"/>
              </a:lnSpc>
              <a:spcBef>
                <a:spcPts val="0"/>
              </a:spcBef>
              <a:spcAft>
                <a:spcPts val="0"/>
              </a:spcAft>
              <a:buClr>
                <a:srgbClr val="000000"/>
              </a:buClr>
              <a:buSzPts val="3145"/>
              <a:buFont typeface="Arial"/>
              <a:buChar char="•"/>
            </a:pPr>
            <a:r>
              <a:rPr b="1" i="0" lang="en-US" sz="3145" u="none" cap="none" strike="noStrike">
                <a:solidFill>
                  <a:srgbClr val="000000"/>
                </a:solidFill>
                <a:latin typeface="Open Sans"/>
                <a:ea typeface="Open Sans"/>
                <a:cs typeface="Open Sans"/>
                <a:sym typeface="Open Sans"/>
              </a:rPr>
              <a:t>Suspension: </a:t>
            </a:r>
            <a:r>
              <a:rPr b="0" i="0" lang="en-US" sz="3145" u="none" cap="none" strike="noStrike">
                <a:solidFill>
                  <a:srgbClr val="000000"/>
                </a:solidFill>
                <a:latin typeface="Open Sans"/>
                <a:ea typeface="Open Sans"/>
                <a:cs typeface="Open Sans"/>
                <a:sym typeface="Open Sans"/>
              </a:rPr>
              <a:t>Suspension is a temporary loss of driving privileges. When the suspension is for a specific length of time, you may regain your driving privileges after your suspension has ended and you have paid a reinstatement fee. In other cases, your driver’s license will not be returned until you meet a requirement of Illinois law. </a:t>
            </a:r>
            <a:endParaRPr/>
          </a:p>
          <a:p>
            <a:pPr indent="-154940" lvl="0" marL="342900" marR="0" rtl="0" algn="l">
              <a:spcBef>
                <a:spcPts val="592"/>
              </a:spcBef>
              <a:spcAft>
                <a:spcPts val="0"/>
              </a:spcAft>
              <a:buClr>
                <a:schemeClr val="dk1"/>
              </a:buClr>
              <a:buSzPts val="2960"/>
              <a:buFont typeface="Arial"/>
              <a:buNone/>
            </a:pPr>
            <a:r>
              <a:t/>
            </a:r>
            <a:endParaRPr b="0" i="0" sz="2960" u="none" cap="none" strike="noStrik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Shape 26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Driver’s License Suspension  </a:t>
            </a:r>
            <a:endParaRPr b="0" i="0" sz="4400" u="none" cap="none" strike="noStrike">
              <a:solidFill>
                <a:schemeClr val="dk1"/>
              </a:solidFill>
              <a:latin typeface="Calibri"/>
              <a:ea typeface="Calibri"/>
              <a:cs typeface="Calibri"/>
              <a:sym typeface="Calibri"/>
            </a:endParaRPr>
          </a:p>
        </p:txBody>
      </p:sp>
      <p:sp>
        <p:nvSpPr>
          <p:cNvPr id="261" name="Shape 26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Offenses for which your driver’s license may be suspended include, but are not limited to:</a:t>
            </a:r>
            <a:endParaRPr b="0" i="0" sz="1600" u="none" cap="none" strike="noStrike">
              <a:solidFill>
                <a:srgbClr val="000000"/>
              </a:solidFill>
              <a:latin typeface="Calibri"/>
              <a:ea typeface="Calibri"/>
              <a:cs typeface="Calibri"/>
              <a:sym typeface="Calibri"/>
            </a:endParaRPr>
          </a:p>
          <a:p>
            <a:pPr indent="-342900" lvl="0" marL="342900" marR="0" rtl="0" algn="l">
              <a:lnSpc>
                <a:spcPct val="115000"/>
              </a:lnSpc>
              <a:spcBef>
                <a:spcPts val="0"/>
              </a:spcBef>
              <a:spcAft>
                <a:spcPts val="0"/>
              </a:spcAft>
              <a:buClr>
                <a:srgbClr val="000000"/>
              </a:buClr>
              <a:buSzPts val="1600"/>
              <a:buFont typeface="Arial"/>
              <a:buChar char="•"/>
            </a:pPr>
            <a:r>
              <a:rPr b="1" i="0" lang="en-US" sz="1600" u="none" cap="none" strike="noStrike">
                <a:solidFill>
                  <a:srgbClr val="000000"/>
                </a:solidFill>
                <a:latin typeface="Open Sans"/>
                <a:ea typeface="Open Sans"/>
                <a:cs typeface="Open Sans"/>
                <a:sym typeface="Open Sans"/>
              </a:rPr>
              <a:t>Drug/Alcohol Test Failure</a:t>
            </a:r>
            <a:r>
              <a:rPr b="0" i="0" lang="en-US" sz="1600" u="none" cap="none" strike="noStrike">
                <a:solidFill>
                  <a:srgbClr val="000000"/>
                </a:solidFill>
                <a:latin typeface="Open Sans"/>
                <a:ea typeface="Open Sans"/>
                <a:cs typeface="Open Sans"/>
                <a:sym typeface="Open Sans"/>
              </a:rPr>
              <a:t> —</a:t>
            </a:r>
            <a:r>
              <a:rPr i="0" lang="en-US" sz="1600" u="none" cap="none" strike="noStrike">
                <a:solidFill>
                  <a:srgbClr val="000000"/>
                </a:solidFill>
                <a:latin typeface="Arial"/>
                <a:ea typeface="Arial"/>
                <a:cs typeface="Arial"/>
                <a:sym typeface="Arial"/>
              </a:rPr>
              <a:t> </a:t>
            </a:r>
            <a:r>
              <a:rPr lang="en-US" sz="1600">
                <a:latin typeface="Arial"/>
                <a:ea typeface="Arial"/>
                <a:cs typeface="Arial"/>
                <a:sym typeface="Arial"/>
              </a:rPr>
              <a:t>Failure of chemical testing following a DUI arrest revealing a BAC of .08 percent or more, a THC level of either 5 nanograms or more per milliliter of whole blood or 10 nanograms or more per milliliter of other bodily substance or any trace of a controlled substance, or intoxicating compound.</a:t>
            </a:r>
            <a:endParaRPr sz="1600">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Clr>
                <a:srgbClr val="000000"/>
              </a:buClr>
              <a:buSzPts val="1600"/>
              <a:buFont typeface="Arial"/>
              <a:buChar char="•"/>
            </a:pPr>
            <a:r>
              <a:rPr b="1" i="0" lang="en-US" sz="1600" u="none" cap="none" strike="noStrike">
                <a:solidFill>
                  <a:srgbClr val="000000"/>
                </a:solidFill>
                <a:latin typeface="Open Sans"/>
                <a:ea typeface="Open Sans"/>
                <a:cs typeface="Open Sans"/>
                <a:sym typeface="Open Sans"/>
              </a:rPr>
              <a:t>Drug/Alcohol Test Refusal</a:t>
            </a:r>
            <a:r>
              <a:rPr b="0" i="0" lang="en-US" sz="1600" u="none" cap="none" strike="noStrike">
                <a:solidFill>
                  <a:srgbClr val="000000"/>
                </a:solidFill>
                <a:latin typeface="Open Sans"/>
                <a:ea typeface="Open Sans"/>
                <a:cs typeface="Open Sans"/>
                <a:sym typeface="Open Sans"/>
              </a:rPr>
              <a:t> — Refusal to test for drugs or alcohol after being arrested for DUI in Illinois or another state.</a:t>
            </a:r>
            <a:endParaRPr b="0" i="0" sz="1600" u="none" cap="none" strike="noStrike">
              <a:solidFill>
                <a:srgbClr val="000000"/>
              </a:solidFill>
              <a:latin typeface="Calibri"/>
              <a:ea typeface="Calibri"/>
              <a:cs typeface="Calibri"/>
              <a:sym typeface="Calibri"/>
            </a:endParaRPr>
          </a:p>
          <a:p>
            <a:pPr indent="-342900" lvl="0" marL="342900" marR="0" rtl="0" algn="l">
              <a:lnSpc>
                <a:spcPct val="115000"/>
              </a:lnSpc>
              <a:spcBef>
                <a:spcPts val="0"/>
              </a:spcBef>
              <a:spcAft>
                <a:spcPts val="0"/>
              </a:spcAft>
              <a:buClr>
                <a:srgbClr val="000000"/>
              </a:buClr>
              <a:buSzPts val="1600"/>
              <a:buFont typeface="Arial"/>
              <a:buChar char="•"/>
            </a:pPr>
            <a:r>
              <a:rPr b="1" i="0" lang="en-US" sz="1600" u="none" cap="none" strike="noStrike">
                <a:solidFill>
                  <a:srgbClr val="000000"/>
                </a:solidFill>
                <a:latin typeface="Open Sans"/>
                <a:ea typeface="Open Sans"/>
                <a:cs typeface="Open Sans"/>
                <a:sym typeface="Open Sans"/>
              </a:rPr>
              <a:t>School Bus Violations</a:t>
            </a:r>
            <a:r>
              <a:rPr b="0" i="0" lang="en-US" sz="1600" u="none" cap="none" strike="noStrike">
                <a:solidFill>
                  <a:srgbClr val="000000"/>
                </a:solidFill>
                <a:latin typeface="Open Sans"/>
                <a:ea typeface="Open Sans"/>
                <a:cs typeface="Open Sans"/>
                <a:sym typeface="Open Sans"/>
              </a:rPr>
              <a:t> — Failure to stop for a school bus picking up or dropping off children, or failure to pay five or more violations of yielding to a stopped school bus when recorded by a camera.</a:t>
            </a:r>
            <a:endParaRPr b="0" i="0" sz="1600" u="none" cap="none" strike="noStrike">
              <a:solidFill>
                <a:srgbClr val="000000"/>
              </a:solidFill>
              <a:latin typeface="Calibri"/>
              <a:ea typeface="Calibri"/>
              <a:cs typeface="Calibri"/>
              <a:sym typeface="Calibri"/>
            </a:endParaRPr>
          </a:p>
          <a:p>
            <a:pPr indent="-342900" lvl="0" marL="342900" marR="0" rtl="0" algn="l">
              <a:lnSpc>
                <a:spcPct val="115000"/>
              </a:lnSpc>
              <a:spcBef>
                <a:spcPts val="0"/>
              </a:spcBef>
              <a:spcAft>
                <a:spcPts val="0"/>
              </a:spcAft>
              <a:buClr>
                <a:srgbClr val="000000"/>
              </a:buClr>
              <a:buSzPts val="1600"/>
              <a:buFont typeface="Arial"/>
              <a:buChar char="•"/>
            </a:pPr>
            <a:r>
              <a:rPr b="1" i="0" lang="en-US" sz="1600" u="none" cap="none" strike="noStrike">
                <a:solidFill>
                  <a:srgbClr val="000000"/>
                </a:solidFill>
                <a:latin typeface="Open Sans"/>
                <a:ea typeface="Open Sans"/>
                <a:cs typeface="Open Sans"/>
                <a:sym typeface="Open Sans"/>
              </a:rPr>
              <a:t>Traffic Violations</a:t>
            </a:r>
            <a:r>
              <a:rPr b="0" i="0" lang="en-US" sz="1600" u="none" cap="none" strike="noStrike">
                <a:solidFill>
                  <a:srgbClr val="000000"/>
                </a:solidFill>
                <a:latin typeface="Open Sans"/>
                <a:ea typeface="Open Sans"/>
                <a:cs typeface="Open Sans"/>
                <a:sym typeface="Open Sans"/>
              </a:rPr>
              <a:t> — Three traffic violation convictions during a 12-month period</a:t>
            </a:r>
            <a:r>
              <a:rPr b="0" i="0" lang="en-US" sz="1600" u="none" cap="none" strike="noStrike">
                <a:solidFill>
                  <a:srgbClr val="000000"/>
                </a:solidFill>
                <a:latin typeface="Calibri"/>
                <a:ea typeface="Calibri"/>
                <a:cs typeface="Calibri"/>
                <a:sym typeface="Calibri"/>
              </a:rPr>
              <a:t>. </a:t>
            </a:r>
            <a:r>
              <a:rPr b="0" i="0" lang="en-US" sz="1600" u="none" cap="none" strike="noStrike">
                <a:solidFill>
                  <a:srgbClr val="000000"/>
                </a:solidFill>
                <a:latin typeface="Open Sans"/>
                <a:ea typeface="Open Sans"/>
                <a:cs typeface="Open Sans"/>
                <a:sym typeface="Open Sans"/>
              </a:rPr>
              <a:t>(If you are under age 21 at the time of arrest, two traffic violations within any 24- month period.)</a:t>
            </a:r>
            <a:endParaRPr b="0" i="0" sz="1600" u="none" cap="none" strike="noStrike">
              <a:solidFill>
                <a:srgbClr val="000000"/>
              </a:solidFill>
              <a:latin typeface="Calibri"/>
              <a:ea typeface="Calibri"/>
              <a:cs typeface="Calibri"/>
              <a:sym typeface="Calibri"/>
            </a:endParaRPr>
          </a:p>
          <a:p>
            <a:pPr indent="-342900" lvl="0" marL="342900" marR="0" rtl="0" algn="l">
              <a:lnSpc>
                <a:spcPct val="115000"/>
              </a:lnSpc>
              <a:spcBef>
                <a:spcPts val="0"/>
              </a:spcBef>
              <a:spcAft>
                <a:spcPts val="0"/>
              </a:spcAft>
              <a:buClr>
                <a:srgbClr val="000000"/>
              </a:buClr>
              <a:buSzPts val="1600"/>
              <a:buFont typeface="Arial"/>
              <a:buChar char="•"/>
            </a:pPr>
            <a:r>
              <a:rPr b="1" i="0" lang="en-US" sz="1600" u="none" cap="none" strike="noStrike">
                <a:solidFill>
                  <a:srgbClr val="000000"/>
                </a:solidFill>
                <a:latin typeface="Open Sans"/>
                <a:ea typeface="Open Sans"/>
                <a:cs typeface="Open Sans"/>
                <a:sym typeface="Open Sans"/>
              </a:rPr>
              <a:t>Zero Tolerance Violation</a:t>
            </a:r>
            <a:r>
              <a:rPr b="0" i="0" lang="en-US" sz="1600" u="none" cap="none" strike="noStrike">
                <a:solidFill>
                  <a:srgbClr val="000000"/>
                </a:solidFill>
                <a:latin typeface="Open Sans"/>
                <a:ea typeface="Open Sans"/>
                <a:cs typeface="Open Sans"/>
                <a:sym typeface="Open Sans"/>
              </a:rPr>
              <a:t> — An alcohol violation by a person under age 21.</a:t>
            </a:r>
            <a:endParaRPr b="0" i="0" sz="1600" u="none" cap="none" strike="noStrike">
              <a:solidFill>
                <a:srgbClr val="000000"/>
              </a:solidFill>
              <a:latin typeface="Calibri"/>
              <a:ea typeface="Calibri"/>
              <a:cs typeface="Calibri"/>
              <a:sym typeface="Calibri"/>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Shape 9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Additional Laws</a:t>
            </a:r>
            <a:endParaRPr b="0" i="0" sz="4400" u="none" cap="none" strike="noStrike">
              <a:solidFill>
                <a:schemeClr val="dk1"/>
              </a:solidFill>
              <a:latin typeface="Calibri"/>
              <a:ea typeface="Calibri"/>
              <a:cs typeface="Calibri"/>
              <a:sym typeface="Calibri"/>
            </a:endParaRPr>
          </a:p>
        </p:txBody>
      </p:sp>
      <p:sp>
        <p:nvSpPr>
          <p:cNvPr id="97" name="Shape 9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3330"/>
              <a:buFont typeface="Arial"/>
              <a:buNone/>
            </a:pPr>
            <a:r>
              <a:rPr b="0" i="0" lang="en-US" sz="3330" u="none" cap="none" strike="noStrike">
                <a:solidFill>
                  <a:srgbClr val="000000"/>
                </a:solidFill>
                <a:latin typeface="Open Sans"/>
                <a:ea typeface="Open Sans"/>
                <a:cs typeface="Open Sans"/>
                <a:sym typeface="Open Sans"/>
              </a:rPr>
              <a:t>Illinois law states that motorists </a:t>
            </a:r>
            <a:r>
              <a:rPr b="1" i="0" lang="en-US" sz="3330" u="none" cap="none" strike="noStrike">
                <a:solidFill>
                  <a:srgbClr val="000000"/>
                </a:solidFill>
                <a:latin typeface="Open Sans"/>
                <a:ea typeface="Open Sans"/>
                <a:cs typeface="Open Sans"/>
                <a:sym typeface="Open Sans"/>
              </a:rPr>
              <a:t>cannot:</a:t>
            </a:r>
            <a:endParaRPr b="0" i="0" sz="3330" u="none" cap="none" strike="noStrike">
              <a:solidFill>
                <a:schemeClr val="dk1"/>
              </a:solidFill>
              <a:latin typeface="Calibri"/>
              <a:ea typeface="Calibri"/>
              <a:cs typeface="Calibri"/>
              <a:sym typeface="Calibri"/>
            </a:endParaRPr>
          </a:p>
          <a:p>
            <a:pPr indent="-342900" lvl="0" marL="342900" marR="0" rtl="0" algn="l">
              <a:lnSpc>
                <a:spcPct val="115000"/>
              </a:lnSpc>
              <a:spcBef>
                <a:spcPts val="0"/>
              </a:spcBef>
              <a:spcAft>
                <a:spcPts val="0"/>
              </a:spcAft>
              <a:buClr>
                <a:srgbClr val="000000"/>
              </a:buClr>
              <a:buSzPts val="3330"/>
              <a:buFont typeface="Arial"/>
              <a:buChar char="•"/>
            </a:pPr>
            <a:r>
              <a:rPr b="0" i="0" lang="en-US" sz="3330" u="none" cap="none" strike="noStrike">
                <a:solidFill>
                  <a:srgbClr val="000000"/>
                </a:solidFill>
                <a:latin typeface="Open Sans"/>
                <a:ea typeface="Open Sans"/>
                <a:cs typeface="Open Sans"/>
                <a:sym typeface="Open Sans"/>
              </a:rPr>
              <a:t>Back up on any shoulder or roadway of any controlled access roadway.</a:t>
            </a:r>
            <a:endParaRPr b="0" i="0" sz="3330" u="none" cap="none" strike="noStrike">
              <a:solidFill>
                <a:schemeClr val="dk1"/>
              </a:solidFill>
              <a:latin typeface="Calibri"/>
              <a:ea typeface="Calibri"/>
              <a:cs typeface="Calibri"/>
              <a:sym typeface="Calibri"/>
            </a:endParaRPr>
          </a:p>
          <a:p>
            <a:pPr indent="-342900" lvl="0" marL="342900" marR="0" rtl="0" algn="l">
              <a:lnSpc>
                <a:spcPct val="115000"/>
              </a:lnSpc>
              <a:spcBef>
                <a:spcPts val="0"/>
              </a:spcBef>
              <a:spcAft>
                <a:spcPts val="0"/>
              </a:spcAft>
              <a:buClr>
                <a:srgbClr val="000000"/>
              </a:buClr>
              <a:buSzPts val="3330"/>
              <a:buFont typeface="Arial"/>
              <a:buChar char="•"/>
            </a:pPr>
            <a:r>
              <a:rPr b="0" i="0" lang="en-US" sz="3330" u="none" cap="none" strike="noStrike">
                <a:solidFill>
                  <a:srgbClr val="000000"/>
                </a:solidFill>
                <a:latin typeface="Open Sans"/>
                <a:ea typeface="Open Sans"/>
                <a:cs typeface="Open Sans"/>
                <a:sym typeface="Open Sans"/>
              </a:rPr>
              <a:t>Open doors on the side of a vehicle on which traffic is moving unless it can be done safely and without interfering with traffic.</a:t>
            </a:r>
            <a:endParaRPr b="0" i="0" sz="3330" u="none" cap="none" strike="noStrike">
              <a:solidFill>
                <a:schemeClr val="dk1"/>
              </a:solidFill>
              <a:latin typeface="Calibri"/>
              <a:ea typeface="Calibri"/>
              <a:cs typeface="Calibri"/>
              <a:sym typeface="Calibri"/>
            </a:endParaRPr>
          </a:p>
          <a:p>
            <a:pPr indent="-131445" lvl="0" marL="342900" marR="0" rtl="0" algn="l">
              <a:lnSpc>
                <a:spcPct val="115000"/>
              </a:lnSpc>
              <a:spcBef>
                <a:spcPts val="0"/>
              </a:spcBef>
              <a:spcAft>
                <a:spcPts val="0"/>
              </a:spcAft>
              <a:buClr>
                <a:schemeClr val="dk1"/>
              </a:buClr>
              <a:buSzPts val="3330"/>
              <a:buFont typeface="Arial"/>
              <a:buNone/>
            </a:pPr>
            <a:r>
              <a:t/>
            </a:r>
            <a:endParaRPr b="0" i="0" sz="3330" u="none" cap="none" strike="noStrike">
              <a:solidFill>
                <a:schemeClr val="dk1"/>
              </a:solidFill>
              <a:latin typeface="Calibri"/>
              <a:ea typeface="Calibri"/>
              <a:cs typeface="Calibri"/>
              <a:sym typeface="Calibri"/>
            </a:endParaRPr>
          </a:p>
          <a:p>
            <a:pPr indent="-154940" lvl="0" marL="342900" marR="0" rtl="0" algn="l">
              <a:spcBef>
                <a:spcPts val="592"/>
              </a:spcBef>
              <a:spcAft>
                <a:spcPts val="0"/>
              </a:spcAft>
              <a:buClr>
                <a:schemeClr val="dk1"/>
              </a:buClr>
              <a:buSzPts val="2960"/>
              <a:buFont typeface="Arial"/>
              <a:buNone/>
            </a:pPr>
            <a:r>
              <a:t/>
            </a:r>
            <a:endParaRPr b="0" i="0" sz="2960" u="none" cap="none" strike="noStrik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Shape 266"/>
          <p:cNvSpPr txBox="1"/>
          <p:nvPr>
            <p:ph type="title"/>
          </p:nvPr>
        </p:nvSpPr>
        <p:spPr>
          <a:xfrm>
            <a:off x="457200" y="274638"/>
            <a:ext cx="8229600" cy="1143000"/>
          </a:xfrm>
          <a:prstGeom prst="rect">
            <a:avLst/>
          </a:prstGeom>
        </p:spPr>
        <p:txBody>
          <a:bodyPr anchorCtr="0" anchor="ctr" bIns="91425" lIns="91425" spcFirstLastPara="1" rIns="91425" wrap="square" tIns="91425">
            <a:noAutofit/>
          </a:bodyPr>
          <a:lstStyle/>
          <a:p>
            <a:pPr indent="0" lvl="0" marL="0" algn="l">
              <a:spcBef>
                <a:spcPts val="0"/>
              </a:spcBef>
              <a:spcAft>
                <a:spcPts val="0"/>
              </a:spcAft>
              <a:buNone/>
            </a:pPr>
            <a:r>
              <a:rPr lang="en-US"/>
              <a:t>1</a:t>
            </a:r>
            <a:endParaRPr/>
          </a:p>
        </p:txBody>
      </p:sp>
      <p:sp>
        <p:nvSpPr>
          <p:cNvPr id="267" name="Shape 267"/>
          <p:cNvSpPr txBox="1"/>
          <p:nvPr>
            <p:ph idx="1" type="body"/>
          </p:nvPr>
        </p:nvSpPr>
        <p:spPr>
          <a:xfrm>
            <a:off x="457200" y="653150"/>
            <a:ext cx="8229600" cy="6110100"/>
          </a:xfrm>
          <a:prstGeom prst="rect">
            <a:avLst/>
          </a:prstGeom>
        </p:spPr>
        <p:txBody>
          <a:bodyPr anchorCtr="0" anchor="t" bIns="91425" lIns="91425" spcFirstLastPara="1" rIns="91425" wrap="square" tIns="91425">
            <a:noAutofit/>
          </a:bodyPr>
          <a:lstStyle/>
          <a:p>
            <a:pPr indent="-311150" lvl="0" marL="228600" rtl="0">
              <a:lnSpc>
                <a:spcPct val="115000"/>
              </a:lnSpc>
              <a:spcBef>
                <a:spcPts val="0"/>
              </a:spcBef>
              <a:spcAft>
                <a:spcPts val="0"/>
              </a:spcAft>
              <a:buSzPts val="1300"/>
              <a:buFont typeface="Calibri"/>
              <a:buAutoNum type="arabicPeriod"/>
            </a:pPr>
            <a:r>
              <a:rPr lang="en-US" sz="1300"/>
              <a:t>Motorcycles have the right  to the full width of the lane, like any other car. Therefore, when you would like to pass a motorcycle, </a:t>
            </a:r>
            <a:endParaRPr sz="1300"/>
          </a:p>
          <a:p>
            <a:pPr indent="0" lvl="0" marL="228600" rtl="0">
              <a:lnSpc>
                <a:spcPct val="115000"/>
              </a:lnSpc>
              <a:spcBef>
                <a:spcPts val="0"/>
              </a:spcBef>
              <a:spcAft>
                <a:spcPts val="0"/>
              </a:spcAft>
              <a:buClr>
                <a:schemeClr val="dk1"/>
              </a:buClr>
              <a:buSzPts val="1100"/>
              <a:buFont typeface="Arial"/>
              <a:buNone/>
            </a:pPr>
            <a:r>
              <a:rPr lang="en-US" sz="1300"/>
              <a:t>(   ) Cautiously pass the motorcycle, using  the same lane that it is using.</a:t>
            </a:r>
            <a:endParaRPr sz="1300"/>
          </a:p>
          <a:p>
            <a:pPr indent="0" lvl="0" marL="228600" rtl="0">
              <a:lnSpc>
                <a:spcPct val="115000"/>
              </a:lnSpc>
              <a:spcBef>
                <a:spcPts val="0"/>
              </a:spcBef>
              <a:spcAft>
                <a:spcPts val="0"/>
              </a:spcAft>
              <a:buClr>
                <a:schemeClr val="dk1"/>
              </a:buClr>
              <a:buSzPts val="1100"/>
              <a:buFont typeface="Arial"/>
              <a:buNone/>
            </a:pPr>
            <a:r>
              <a:rPr lang="en-US" sz="1300"/>
              <a:t>(   ) You may not legally pass a motorcycle.</a:t>
            </a:r>
            <a:endParaRPr sz="1300"/>
          </a:p>
          <a:p>
            <a:pPr indent="0" lvl="0" marL="228600" rtl="0">
              <a:lnSpc>
                <a:spcPct val="115000"/>
              </a:lnSpc>
              <a:spcBef>
                <a:spcPts val="0"/>
              </a:spcBef>
              <a:spcAft>
                <a:spcPts val="0"/>
              </a:spcAft>
              <a:buClr>
                <a:schemeClr val="dk1"/>
              </a:buClr>
              <a:buSzPts val="1100"/>
              <a:buFont typeface="Arial"/>
              <a:buNone/>
            </a:pPr>
            <a:r>
              <a:rPr lang="en-US" sz="1300">
                <a:highlight>
                  <a:srgbClr val="FFFF00"/>
                </a:highlight>
              </a:rPr>
              <a:t>(   ) Do not pass the motorcycle in the </a:t>
            </a:r>
            <a:r>
              <a:rPr i="1" lang="en-US" sz="1300">
                <a:highlight>
                  <a:srgbClr val="FFFF00"/>
                </a:highlight>
              </a:rPr>
              <a:t>same</a:t>
            </a:r>
            <a:r>
              <a:rPr lang="en-US" sz="1300">
                <a:highlight>
                  <a:srgbClr val="FFFF00"/>
                </a:highlight>
              </a:rPr>
              <a:t> lane that it is using, but rather change lanes and pass the motorcycle, the same way you would pass another vehicle.</a:t>
            </a:r>
            <a:endParaRPr sz="1300">
              <a:highlight>
                <a:srgbClr val="FFFF00"/>
              </a:highlight>
            </a:endParaRPr>
          </a:p>
          <a:p>
            <a:pPr indent="0" lvl="0" marL="228600" rtl="0">
              <a:lnSpc>
                <a:spcPct val="115000"/>
              </a:lnSpc>
              <a:spcBef>
                <a:spcPts val="0"/>
              </a:spcBef>
              <a:spcAft>
                <a:spcPts val="0"/>
              </a:spcAft>
              <a:buClr>
                <a:schemeClr val="dk1"/>
              </a:buClr>
              <a:buSzPts val="1100"/>
              <a:buFont typeface="Arial"/>
              <a:buNone/>
            </a:pPr>
            <a:r>
              <a:t/>
            </a:r>
            <a:endParaRPr sz="1300">
              <a:solidFill>
                <a:srgbClr val="0000FF"/>
              </a:solidFill>
            </a:endParaRPr>
          </a:p>
          <a:p>
            <a:pPr indent="0" lvl="0" marL="228600" rtl="0">
              <a:lnSpc>
                <a:spcPct val="115000"/>
              </a:lnSpc>
              <a:spcBef>
                <a:spcPts val="0"/>
              </a:spcBef>
              <a:spcAft>
                <a:spcPts val="0"/>
              </a:spcAft>
              <a:buClr>
                <a:schemeClr val="dk1"/>
              </a:buClr>
              <a:buSzPts val="1100"/>
              <a:buFont typeface="Arial"/>
              <a:buNone/>
            </a:pPr>
            <a:r>
              <a:rPr lang="en-US" sz="1300">
                <a:solidFill>
                  <a:srgbClr val="0000FF"/>
                </a:solidFill>
              </a:rPr>
              <a:t>Although motorcycles take up only a small portion of the lane, you may NEVER pass them using the same lane as they are driving in. This is dangerous, as the surprise and/or added wind gust from your car can cause the motorcyclist to swerve or lose their balance. </a:t>
            </a:r>
            <a:endParaRPr sz="1300">
              <a:solidFill>
                <a:srgbClr val="0000FF"/>
              </a:solidFill>
            </a:endParaRPr>
          </a:p>
          <a:p>
            <a:pPr indent="0" lvl="0" marL="228600" rtl="0">
              <a:lnSpc>
                <a:spcPct val="115000"/>
              </a:lnSpc>
              <a:spcBef>
                <a:spcPts val="0"/>
              </a:spcBef>
              <a:spcAft>
                <a:spcPts val="0"/>
              </a:spcAft>
              <a:buClr>
                <a:schemeClr val="dk1"/>
              </a:buClr>
              <a:buSzPts val="1100"/>
              <a:buFont typeface="Arial"/>
              <a:buNone/>
            </a:pPr>
            <a:r>
              <a:t/>
            </a:r>
            <a:endParaRPr sz="1300">
              <a:solidFill>
                <a:srgbClr val="0000FF"/>
              </a:solidFill>
            </a:endParaRPr>
          </a:p>
          <a:p>
            <a:pPr indent="0" lvl="0" marL="228600" rtl="0">
              <a:lnSpc>
                <a:spcPct val="115000"/>
              </a:lnSpc>
              <a:spcBef>
                <a:spcPts val="0"/>
              </a:spcBef>
              <a:spcAft>
                <a:spcPts val="0"/>
              </a:spcAft>
              <a:buClr>
                <a:schemeClr val="dk1"/>
              </a:buClr>
              <a:buSzPts val="1100"/>
              <a:buFont typeface="Arial"/>
              <a:buNone/>
            </a:pPr>
            <a:r>
              <a:rPr lang="en-US" sz="1300">
                <a:solidFill>
                  <a:srgbClr val="0000FF"/>
                </a:solidFill>
              </a:rPr>
              <a:t>They are entitled to the ENTIRE lane in which they are driving.  Motorcyclists also  tend to swerve unpredictably and/or move suddenly from one side of a lane to the other to avoid potholes, sewer gratings, broken glass,  or other obstacles and debris on the road. </a:t>
            </a:r>
            <a:endParaRPr sz="1300">
              <a:solidFill>
                <a:srgbClr val="0000FF"/>
              </a:solidFill>
            </a:endParaRPr>
          </a:p>
          <a:p>
            <a:pPr indent="-311150" lvl="0" marL="228600" rtl="0">
              <a:lnSpc>
                <a:spcPct val="115000"/>
              </a:lnSpc>
              <a:spcBef>
                <a:spcPts val="0"/>
              </a:spcBef>
              <a:spcAft>
                <a:spcPts val="0"/>
              </a:spcAft>
              <a:buSzPts val="1300"/>
              <a:buFont typeface="Calibri"/>
              <a:buAutoNum type="arabicPeriod"/>
            </a:pPr>
            <a:r>
              <a:rPr lang="en-US" sz="1300"/>
              <a:t>Motorcycles are granted the same right-of-way privileges as other motor vehicles using the roadways. However, because they are smaller and more lightweight, a driver must use more caution when motorcyclists are approaching a railroad crossing,  an intersection, a bridge, or when severe weather occurs.</a:t>
            </a:r>
            <a:endParaRPr sz="1300"/>
          </a:p>
          <a:p>
            <a:pPr indent="0" lvl="0" marL="228600" rtl="0">
              <a:lnSpc>
                <a:spcPct val="115000"/>
              </a:lnSpc>
              <a:spcBef>
                <a:spcPts val="0"/>
              </a:spcBef>
              <a:spcAft>
                <a:spcPts val="0"/>
              </a:spcAft>
              <a:buClr>
                <a:schemeClr val="dk1"/>
              </a:buClr>
              <a:buSzPts val="1100"/>
              <a:buFont typeface="Arial"/>
              <a:buNone/>
            </a:pPr>
            <a:r>
              <a:rPr lang="en-US" sz="1300">
                <a:highlight>
                  <a:srgbClr val="FFFF00"/>
                </a:highlight>
              </a:rPr>
              <a:t>(   ) True</a:t>
            </a:r>
            <a:endParaRPr sz="1300">
              <a:highlight>
                <a:srgbClr val="FFFF00"/>
              </a:highlight>
            </a:endParaRPr>
          </a:p>
          <a:p>
            <a:pPr indent="0" lvl="0" marL="228600" rtl="0">
              <a:lnSpc>
                <a:spcPct val="115000"/>
              </a:lnSpc>
              <a:spcBef>
                <a:spcPts val="0"/>
              </a:spcBef>
              <a:spcAft>
                <a:spcPts val="0"/>
              </a:spcAft>
              <a:buClr>
                <a:schemeClr val="dk1"/>
              </a:buClr>
              <a:buSzPts val="1100"/>
              <a:buFont typeface="Arial"/>
              <a:buNone/>
            </a:pPr>
            <a:r>
              <a:rPr lang="en-US" sz="1300"/>
              <a:t>(   ) False</a:t>
            </a:r>
            <a:endParaRPr sz="1300"/>
          </a:p>
          <a:p>
            <a:pPr indent="0" lvl="0" marL="228600" rtl="0">
              <a:lnSpc>
                <a:spcPct val="115000"/>
              </a:lnSpc>
              <a:spcBef>
                <a:spcPts val="0"/>
              </a:spcBef>
              <a:spcAft>
                <a:spcPts val="0"/>
              </a:spcAft>
              <a:buClr>
                <a:schemeClr val="dk1"/>
              </a:buClr>
              <a:buSzPts val="1100"/>
              <a:buFont typeface="Arial"/>
              <a:buNone/>
            </a:pPr>
            <a:r>
              <a:t/>
            </a:r>
            <a:endParaRPr sz="1300"/>
          </a:p>
          <a:p>
            <a:pPr indent="0" lvl="0" marL="228600" rtl="0">
              <a:lnSpc>
                <a:spcPct val="115000"/>
              </a:lnSpc>
              <a:spcBef>
                <a:spcPts val="0"/>
              </a:spcBef>
              <a:spcAft>
                <a:spcPts val="0"/>
              </a:spcAft>
              <a:buClr>
                <a:schemeClr val="dk1"/>
              </a:buClr>
              <a:buSzPts val="1100"/>
              <a:buFont typeface="Arial"/>
              <a:buNone/>
            </a:pPr>
            <a:r>
              <a:rPr lang="en-US" sz="1300">
                <a:solidFill>
                  <a:srgbClr val="0000FF"/>
                </a:solidFill>
              </a:rPr>
              <a:t>True. Motorcycles are small and can stop and/or change direction much faster than a car can. It is also recommended to give them extra time and space  (at least 4 seconds of following distance  instead of the regular 3 seconds)  when driving behind them since they can stop and turn faster than cars, leaving you less time to react. </a:t>
            </a:r>
            <a:endParaRPr sz="1300">
              <a:solidFill>
                <a:srgbClr val="0000FF"/>
              </a:solidFill>
            </a:endParaRPr>
          </a:p>
          <a:p>
            <a:pPr indent="0" lvl="0" marL="228600" rtl="0">
              <a:lnSpc>
                <a:spcPct val="115000"/>
              </a:lnSpc>
              <a:spcBef>
                <a:spcPts val="0"/>
              </a:spcBef>
              <a:spcAft>
                <a:spcPts val="0"/>
              </a:spcAft>
              <a:buClr>
                <a:schemeClr val="dk1"/>
              </a:buClr>
              <a:buSzPts val="1100"/>
              <a:buFont typeface="Arial"/>
              <a:buNone/>
            </a:pPr>
            <a:r>
              <a:t/>
            </a:r>
            <a:endParaRPr sz="1300"/>
          </a:p>
          <a:p>
            <a:pPr indent="0" lvl="0" marL="0">
              <a:spcBef>
                <a:spcPts val="64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Shape 272"/>
          <p:cNvSpPr txBox="1"/>
          <p:nvPr>
            <p:ph type="title"/>
          </p:nvPr>
        </p:nvSpPr>
        <p:spPr>
          <a:xfrm>
            <a:off x="457200" y="274638"/>
            <a:ext cx="8229600" cy="11430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Quiz</a:t>
            </a:r>
            <a:endParaRPr/>
          </a:p>
        </p:txBody>
      </p:sp>
      <p:sp>
        <p:nvSpPr>
          <p:cNvPr id="273" name="Shape 273"/>
          <p:cNvSpPr txBox="1"/>
          <p:nvPr>
            <p:ph idx="1" type="body"/>
          </p:nvPr>
        </p:nvSpPr>
        <p:spPr>
          <a:xfrm>
            <a:off x="457200" y="1116675"/>
            <a:ext cx="8229600" cy="5541300"/>
          </a:xfrm>
          <a:prstGeom prst="rect">
            <a:avLst/>
          </a:prstGeom>
        </p:spPr>
        <p:txBody>
          <a:bodyPr anchorCtr="0" anchor="t" bIns="91425" lIns="91425" spcFirstLastPara="1" rIns="91425" wrap="square" tIns="91425">
            <a:noAutofit/>
          </a:bodyPr>
          <a:lstStyle/>
          <a:p>
            <a:pPr indent="-317500" lvl="0" marL="228600" rtl="0">
              <a:lnSpc>
                <a:spcPct val="115000"/>
              </a:lnSpc>
              <a:spcBef>
                <a:spcPts val="0"/>
              </a:spcBef>
              <a:spcAft>
                <a:spcPts val="0"/>
              </a:spcAft>
              <a:buSzPts val="1400"/>
              <a:buFont typeface="Calibri"/>
              <a:buAutoNum type="arabicPeriod"/>
            </a:pPr>
            <a:r>
              <a:rPr lang="en-US" sz="1400"/>
              <a:t>If you get arrested for suspicion of driving under the influence, your license will be suspended if :</a:t>
            </a:r>
            <a:endParaRPr sz="1400"/>
          </a:p>
          <a:p>
            <a:pPr indent="0" lvl="0" marL="228600" rtl="0">
              <a:lnSpc>
                <a:spcPct val="115000"/>
              </a:lnSpc>
              <a:spcBef>
                <a:spcPts val="0"/>
              </a:spcBef>
              <a:spcAft>
                <a:spcPts val="0"/>
              </a:spcAft>
              <a:buClr>
                <a:schemeClr val="dk1"/>
              </a:buClr>
              <a:buSzPts val="1100"/>
              <a:buFont typeface="Arial"/>
              <a:buNone/>
            </a:pPr>
            <a:r>
              <a:rPr lang="en-US" sz="1400"/>
              <a:t>(   ) You take a blood, breath, or urine  test with results at or  above .08% (which is the level at which a person is considered  intoxicated). </a:t>
            </a:r>
            <a:endParaRPr sz="1400"/>
          </a:p>
          <a:p>
            <a:pPr indent="0" lvl="0" marL="228600" rtl="0">
              <a:lnSpc>
                <a:spcPct val="115000"/>
              </a:lnSpc>
              <a:spcBef>
                <a:spcPts val="0"/>
              </a:spcBef>
              <a:spcAft>
                <a:spcPts val="0"/>
              </a:spcAft>
              <a:buClr>
                <a:schemeClr val="dk1"/>
              </a:buClr>
              <a:buSzPts val="1100"/>
              <a:buFont typeface="Arial"/>
              <a:buNone/>
            </a:pPr>
            <a:r>
              <a:rPr lang="en-US" sz="1400"/>
              <a:t>(   ) You refuse to submit to a drug/alcohol test.</a:t>
            </a:r>
            <a:endParaRPr sz="1400"/>
          </a:p>
          <a:p>
            <a:pPr indent="0" lvl="0" marL="228600" rtl="0">
              <a:lnSpc>
                <a:spcPct val="115000"/>
              </a:lnSpc>
              <a:spcBef>
                <a:spcPts val="0"/>
              </a:spcBef>
              <a:spcAft>
                <a:spcPts val="0"/>
              </a:spcAft>
              <a:buClr>
                <a:schemeClr val="dk1"/>
              </a:buClr>
              <a:buSzPts val="1100"/>
              <a:buFont typeface="Arial"/>
              <a:buNone/>
            </a:pPr>
            <a:r>
              <a:rPr lang="en-US" sz="1400"/>
              <a:t>(   ) You take a test and have positive results for any illegal drugs or controlled substances.</a:t>
            </a:r>
            <a:endParaRPr sz="1400"/>
          </a:p>
          <a:p>
            <a:pPr indent="0" lvl="0" marL="228600" rtl="0">
              <a:lnSpc>
                <a:spcPct val="115000"/>
              </a:lnSpc>
              <a:spcBef>
                <a:spcPts val="0"/>
              </a:spcBef>
              <a:spcAft>
                <a:spcPts val="0"/>
              </a:spcAft>
              <a:buClr>
                <a:schemeClr val="dk1"/>
              </a:buClr>
              <a:buSzPts val="1100"/>
              <a:buFont typeface="Arial"/>
              <a:buNone/>
            </a:pPr>
            <a:r>
              <a:rPr lang="en-US" sz="1400">
                <a:highlight>
                  <a:srgbClr val="FFFF00"/>
                </a:highlight>
              </a:rPr>
              <a:t>(   ) All of the above.</a:t>
            </a:r>
            <a:endParaRPr sz="1400">
              <a:highlight>
                <a:srgbClr val="FFFF00"/>
              </a:highlight>
            </a:endParaRPr>
          </a:p>
          <a:p>
            <a:pPr indent="0" lvl="0" marL="228600" rtl="0">
              <a:lnSpc>
                <a:spcPct val="115000"/>
              </a:lnSpc>
              <a:spcBef>
                <a:spcPts val="0"/>
              </a:spcBef>
              <a:spcAft>
                <a:spcPts val="0"/>
              </a:spcAft>
              <a:buClr>
                <a:schemeClr val="dk1"/>
              </a:buClr>
              <a:buSzPts val="1100"/>
              <a:buFont typeface="Arial"/>
              <a:buNone/>
            </a:pPr>
            <a:r>
              <a:t/>
            </a:r>
            <a:endParaRPr sz="1400"/>
          </a:p>
          <a:p>
            <a:pPr indent="0" lvl="0" marL="0" rtl="0">
              <a:lnSpc>
                <a:spcPct val="115000"/>
              </a:lnSpc>
              <a:spcBef>
                <a:spcPts val="0"/>
              </a:spcBef>
              <a:spcAft>
                <a:spcPts val="0"/>
              </a:spcAft>
              <a:buClr>
                <a:schemeClr val="dk1"/>
              </a:buClr>
              <a:buSzPts val="1100"/>
              <a:buFont typeface="Arial"/>
              <a:buNone/>
            </a:pPr>
            <a:r>
              <a:rPr lang="en-US" sz="1400">
                <a:solidFill>
                  <a:srgbClr val="0000FF"/>
                </a:solidFill>
              </a:rPr>
              <a:t>When you drive on Illinois roadways, you automatically consent to drug/alcohol testing if requested by a law enforcement officer. Refusing to take these tests, or taking the tests with results showing intoxicating drugs, or an illegal level of alcohol in your system, will result in license suspension,  and other serious fees and consequences. </a:t>
            </a:r>
            <a:endParaRPr sz="1400">
              <a:solidFill>
                <a:srgbClr val="0000FF"/>
              </a:solidFill>
            </a:endParaRPr>
          </a:p>
          <a:p>
            <a:pPr indent="-317500" lvl="0" marL="228600" rtl="0">
              <a:lnSpc>
                <a:spcPct val="115000"/>
              </a:lnSpc>
              <a:spcBef>
                <a:spcPts val="0"/>
              </a:spcBef>
              <a:spcAft>
                <a:spcPts val="0"/>
              </a:spcAft>
              <a:buSzPts val="1400"/>
              <a:buFont typeface="Calibri"/>
              <a:buAutoNum type="arabicPeriod"/>
            </a:pPr>
            <a:r>
              <a:rPr lang="en-US" sz="1400"/>
              <a:t>If a driver refuses to submit to a drug or alcohol test (urine, blood, or breath) , he or she will face which consequences? </a:t>
            </a:r>
            <a:endParaRPr sz="1400"/>
          </a:p>
          <a:p>
            <a:pPr indent="0" lvl="0" marL="228600" rtl="0">
              <a:lnSpc>
                <a:spcPct val="115000"/>
              </a:lnSpc>
              <a:spcBef>
                <a:spcPts val="0"/>
              </a:spcBef>
              <a:spcAft>
                <a:spcPts val="0"/>
              </a:spcAft>
              <a:buClr>
                <a:schemeClr val="dk1"/>
              </a:buClr>
              <a:buSzPts val="1100"/>
              <a:buFont typeface="Arial"/>
              <a:buNone/>
            </a:pPr>
            <a:r>
              <a:rPr lang="en-US" sz="1400"/>
              <a:t>(   ) License suspension for 1 year if it is the first offense.</a:t>
            </a:r>
            <a:endParaRPr sz="1400"/>
          </a:p>
          <a:p>
            <a:pPr indent="0" lvl="0" marL="228600" rtl="0">
              <a:lnSpc>
                <a:spcPct val="115000"/>
              </a:lnSpc>
              <a:spcBef>
                <a:spcPts val="0"/>
              </a:spcBef>
              <a:spcAft>
                <a:spcPts val="0"/>
              </a:spcAft>
              <a:buClr>
                <a:schemeClr val="dk1"/>
              </a:buClr>
              <a:buSzPts val="1100"/>
              <a:buFont typeface="Arial"/>
              <a:buNone/>
            </a:pPr>
            <a:r>
              <a:rPr lang="en-US" sz="1400"/>
              <a:t>(   ) License suspension for 3 years if it is a second offense within a 5-year period.</a:t>
            </a:r>
            <a:endParaRPr sz="1400"/>
          </a:p>
          <a:p>
            <a:pPr indent="0" lvl="0" marL="228600" rtl="0">
              <a:lnSpc>
                <a:spcPct val="115000"/>
              </a:lnSpc>
              <a:spcBef>
                <a:spcPts val="0"/>
              </a:spcBef>
              <a:spcAft>
                <a:spcPts val="0"/>
              </a:spcAft>
              <a:buClr>
                <a:schemeClr val="dk1"/>
              </a:buClr>
              <a:buSzPts val="1100"/>
              <a:buFont typeface="Arial"/>
              <a:buNone/>
            </a:pPr>
            <a:r>
              <a:rPr lang="en-US" sz="1400"/>
              <a:t>(   ) The refusal may be used as evidence against them in court if they are charged with DUI.</a:t>
            </a:r>
            <a:endParaRPr sz="1400"/>
          </a:p>
          <a:p>
            <a:pPr indent="0" lvl="0" marL="228600" rtl="0">
              <a:lnSpc>
                <a:spcPct val="115000"/>
              </a:lnSpc>
              <a:spcBef>
                <a:spcPts val="0"/>
              </a:spcBef>
              <a:spcAft>
                <a:spcPts val="0"/>
              </a:spcAft>
              <a:buClr>
                <a:schemeClr val="dk1"/>
              </a:buClr>
              <a:buSzPts val="1100"/>
              <a:buFont typeface="Arial"/>
              <a:buNone/>
            </a:pPr>
            <a:r>
              <a:rPr lang="en-US" sz="1400"/>
              <a:t>(   ) License revoked  for at least  1 year if involved in a collision leading to  serious personal injury or death. </a:t>
            </a:r>
            <a:endParaRPr sz="1400"/>
          </a:p>
          <a:p>
            <a:pPr indent="0" lvl="0" marL="228600" rtl="0">
              <a:lnSpc>
                <a:spcPct val="115000"/>
              </a:lnSpc>
              <a:spcBef>
                <a:spcPts val="0"/>
              </a:spcBef>
              <a:spcAft>
                <a:spcPts val="0"/>
              </a:spcAft>
              <a:buClr>
                <a:schemeClr val="dk1"/>
              </a:buClr>
              <a:buSzPts val="1100"/>
              <a:buFont typeface="Arial"/>
              <a:buNone/>
            </a:pPr>
            <a:r>
              <a:rPr lang="en-US" sz="1400">
                <a:highlight>
                  <a:srgbClr val="FFFF00"/>
                </a:highlight>
              </a:rPr>
              <a:t>(   ) All of the above.</a:t>
            </a:r>
            <a:endParaRPr sz="1400">
              <a:highlight>
                <a:srgbClr val="FFFF00"/>
              </a:highlight>
            </a:endParaRPr>
          </a:p>
          <a:p>
            <a:pPr indent="0" lvl="0" marL="0" rtl="0">
              <a:lnSpc>
                <a:spcPct val="115000"/>
              </a:lnSpc>
              <a:spcBef>
                <a:spcPts val="0"/>
              </a:spcBef>
              <a:spcAft>
                <a:spcPts val="0"/>
              </a:spcAft>
              <a:buClr>
                <a:schemeClr val="dk1"/>
              </a:buClr>
              <a:buSzPts val="1100"/>
              <a:buFont typeface="Arial"/>
              <a:buNone/>
            </a:pPr>
            <a:r>
              <a:t/>
            </a:r>
            <a:endParaRPr sz="1400"/>
          </a:p>
          <a:p>
            <a:pPr indent="0" lvl="0" marL="228600" rtl="0">
              <a:lnSpc>
                <a:spcPct val="115000"/>
              </a:lnSpc>
              <a:spcBef>
                <a:spcPts val="0"/>
              </a:spcBef>
              <a:spcAft>
                <a:spcPts val="0"/>
              </a:spcAft>
              <a:buClr>
                <a:schemeClr val="dk1"/>
              </a:buClr>
              <a:buSzPts val="1100"/>
              <a:buFont typeface="Arial"/>
              <a:buNone/>
            </a:pPr>
            <a:r>
              <a:rPr lang="en-US" sz="1400">
                <a:solidFill>
                  <a:srgbClr val="0000FF"/>
                </a:solidFill>
              </a:rPr>
              <a:t>Refusal to take a blood/alcohol test will result in very serious consequences. A first offense results in at least a 1-year suspension of the driver’s license. The punishment increases for multiple instances or if injury or death occur. A person’s refusal to take the DUI test  can also be used as evidence for prosecution if an incident leads to a court case.</a:t>
            </a:r>
            <a:endParaRPr sz="1400">
              <a:solidFill>
                <a:srgbClr val="0000FF"/>
              </a:solidFill>
            </a:endParaRPr>
          </a:p>
          <a:p>
            <a:pPr indent="0" lvl="0" marL="0">
              <a:spcBef>
                <a:spcPts val="64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Shape 278"/>
          <p:cNvSpPr txBox="1"/>
          <p:nvPr>
            <p:ph type="title"/>
          </p:nvPr>
        </p:nvSpPr>
        <p:spPr>
          <a:xfrm>
            <a:off x="457200" y="274648"/>
            <a:ext cx="8229600" cy="378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Quiz</a:t>
            </a:r>
            <a:endParaRPr/>
          </a:p>
        </p:txBody>
      </p:sp>
      <p:sp>
        <p:nvSpPr>
          <p:cNvPr id="279" name="Shape 279"/>
          <p:cNvSpPr txBox="1"/>
          <p:nvPr>
            <p:ph idx="1" type="body"/>
          </p:nvPr>
        </p:nvSpPr>
        <p:spPr>
          <a:xfrm>
            <a:off x="457200" y="653250"/>
            <a:ext cx="8229600" cy="6215400"/>
          </a:xfrm>
          <a:prstGeom prst="rect">
            <a:avLst/>
          </a:prstGeom>
        </p:spPr>
        <p:txBody>
          <a:bodyPr anchorCtr="0" anchor="t" bIns="91425" lIns="91425" spcFirstLastPara="1" rIns="91425" wrap="square" tIns="91425">
            <a:noAutofit/>
          </a:bodyPr>
          <a:lstStyle/>
          <a:p>
            <a:pPr indent="-317500" lvl="0" marL="228600" rtl="0">
              <a:lnSpc>
                <a:spcPct val="115000"/>
              </a:lnSpc>
              <a:spcBef>
                <a:spcPts val="0"/>
              </a:spcBef>
              <a:spcAft>
                <a:spcPts val="0"/>
              </a:spcAft>
              <a:buSzPts val="1400"/>
              <a:buFont typeface="Calibri"/>
              <a:buAutoNum type="arabicPeriod"/>
            </a:pPr>
            <a:r>
              <a:rPr lang="en-US" sz="1400"/>
              <a:t>If your license was revoked due to a DUI conviction, and you wish to restore full driving privileges, you must</a:t>
            </a:r>
            <a:endParaRPr sz="1400"/>
          </a:p>
          <a:p>
            <a:pPr indent="0" lvl="0" marL="228600" rtl="0">
              <a:lnSpc>
                <a:spcPct val="115000"/>
              </a:lnSpc>
              <a:spcBef>
                <a:spcPts val="0"/>
              </a:spcBef>
              <a:spcAft>
                <a:spcPts val="0"/>
              </a:spcAft>
              <a:buClr>
                <a:schemeClr val="dk1"/>
              </a:buClr>
              <a:buSzPts val="1100"/>
              <a:buFont typeface="Arial"/>
              <a:buNone/>
            </a:pPr>
            <a:r>
              <a:rPr lang="en-US" sz="1400"/>
              <a:t>(   ) Undergo a professional assessment of alcohol or drug use, along with a  rehabilitation or drug/alcohol education course.</a:t>
            </a:r>
            <a:endParaRPr sz="1400"/>
          </a:p>
          <a:p>
            <a:pPr indent="0" lvl="0" marL="228600" rtl="0">
              <a:lnSpc>
                <a:spcPct val="115000"/>
              </a:lnSpc>
              <a:spcBef>
                <a:spcPts val="0"/>
              </a:spcBef>
              <a:spcAft>
                <a:spcPts val="0"/>
              </a:spcAft>
              <a:buClr>
                <a:schemeClr val="dk1"/>
              </a:buClr>
              <a:buSzPts val="1100"/>
              <a:buFont typeface="Arial"/>
              <a:buNone/>
            </a:pPr>
            <a:r>
              <a:rPr lang="en-US" sz="1400"/>
              <a:t>(   ) Purchase high-risk insurance and keep it for at least 3 years.</a:t>
            </a:r>
            <a:endParaRPr sz="1400"/>
          </a:p>
          <a:p>
            <a:pPr indent="0" lvl="0" marL="228600" rtl="0">
              <a:lnSpc>
                <a:spcPct val="115000"/>
              </a:lnSpc>
              <a:spcBef>
                <a:spcPts val="0"/>
              </a:spcBef>
              <a:spcAft>
                <a:spcPts val="0"/>
              </a:spcAft>
              <a:buClr>
                <a:schemeClr val="dk1"/>
              </a:buClr>
              <a:buSzPts val="1100"/>
              <a:buFont typeface="Arial"/>
              <a:buNone/>
            </a:pPr>
            <a:r>
              <a:rPr lang="en-US" sz="1400"/>
              <a:t>(   ) Pay a reinstatement fee and get approval from a Secretary of State hearing officer.</a:t>
            </a:r>
            <a:endParaRPr sz="1400"/>
          </a:p>
          <a:p>
            <a:pPr indent="0" lvl="0" marL="228600" rtl="0">
              <a:lnSpc>
                <a:spcPct val="115000"/>
              </a:lnSpc>
              <a:spcBef>
                <a:spcPts val="0"/>
              </a:spcBef>
              <a:spcAft>
                <a:spcPts val="0"/>
              </a:spcAft>
              <a:buClr>
                <a:schemeClr val="dk1"/>
              </a:buClr>
              <a:buSzPts val="1100"/>
              <a:buFont typeface="Arial"/>
              <a:buNone/>
            </a:pPr>
            <a:r>
              <a:rPr lang="en-US" sz="1400"/>
              <a:t>(   ) Wait a minimum of one year.</a:t>
            </a:r>
            <a:endParaRPr sz="1400"/>
          </a:p>
          <a:p>
            <a:pPr indent="0" lvl="0" marL="228600" rtl="0">
              <a:lnSpc>
                <a:spcPct val="115000"/>
              </a:lnSpc>
              <a:spcBef>
                <a:spcPts val="0"/>
              </a:spcBef>
              <a:spcAft>
                <a:spcPts val="0"/>
              </a:spcAft>
              <a:buClr>
                <a:schemeClr val="dk1"/>
              </a:buClr>
              <a:buSzPts val="1100"/>
              <a:buFont typeface="Arial"/>
              <a:buNone/>
            </a:pPr>
            <a:r>
              <a:rPr lang="en-US" sz="1400">
                <a:highlight>
                  <a:srgbClr val="FFFF00"/>
                </a:highlight>
              </a:rPr>
              <a:t>(   ) All of the above</a:t>
            </a:r>
            <a:r>
              <a:rPr lang="en-US" sz="1400"/>
              <a:t>.</a:t>
            </a:r>
            <a:endParaRPr sz="1400"/>
          </a:p>
          <a:p>
            <a:pPr indent="0" lvl="0" marL="228600" rtl="0">
              <a:lnSpc>
                <a:spcPct val="115000"/>
              </a:lnSpc>
              <a:spcBef>
                <a:spcPts val="0"/>
              </a:spcBef>
              <a:spcAft>
                <a:spcPts val="0"/>
              </a:spcAft>
              <a:buClr>
                <a:schemeClr val="dk1"/>
              </a:buClr>
              <a:buSzPts val="1100"/>
              <a:buFont typeface="Arial"/>
              <a:buNone/>
            </a:pPr>
            <a:r>
              <a:t/>
            </a:r>
            <a:endParaRPr sz="1400"/>
          </a:p>
          <a:p>
            <a:pPr indent="0" lvl="0" marL="228600" rtl="0">
              <a:lnSpc>
                <a:spcPct val="115000"/>
              </a:lnSpc>
              <a:spcBef>
                <a:spcPts val="0"/>
              </a:spcBef>
              <a:spcAft>
                <a:spcPts val="0"/>
              </a:spcAft>
              <a:buClr>
                <a:schemeClr val="dk1"/>
              </a:buClr>
              <a:buSzPts val="1100"/>
              <a:buFont typeface="Arial"/>
              <a:buNone/>
            </a:pPr>
            <a:r>
              <a:rPr lang="en-US" sz="1400">
                <a:solidFill>
                  <a:srgbClr val="0000FF"/>
                </a:solidFill>
              </a:rPr>
              <a:t>A DUI is considered a serious offense, and you will be required to pay various fees, wait at least a year, submit to additional drug and alcohol testing, and purchase high-risk insurance (SR-22 insurance)  in order to be eligible to apply for reinstatement of your license. </a:t>
            </a:r>
            <a:endParaRPr sz="1400">
              <a:solidFill>
                <a:srgbClr val="0000FF"/>
              </a:solidFill>
            </a:endParaRPr>
          </a:p>
          <a:p>
            <a:pPr indent="0" lvl="0" marL="228600" rtl="0">
              <a:lnSpc>
                <a:spcPct val="115000"/>
              </a:lnSpc>
              <a:spcBef>
                <a:spcPts val="0"/>
              </a:spcBef>
              <a:spcAft>
                <a:spcPts val="0"/>
              </a:spcAft>
              <a:buClr>
                <a:schemeClr val="dk1"/>
              </a:buClr>
              <a:buSzPts val="1100"/>
              <a:buFont typeface="Arial"/>
              <a:buNone/>
            </a:pPr>
            <a:r>
              <a:t/>
            </a:r>
            <a:endParaRPr sz="1400"/>
          </a:p>
          <a:p>
            <a:pPr indent="-317500" lvl="0" marL="228600" rtl="0">
              <a:lnSpc>
                <a:spcPct val="115000"/>
              </a:lnSpc>
              <a:spcBef>
                <a:spcPts val="0"/>
              </a:spcBef>
              <a:spcAft>
                <a:spcPts val="0"/>
              </a:spcAft>
              <a:buSzPts val="1400"/>
              <a:buFont typeface="Calibri"/>
              <a:buAutoNum type="arabicPeriod"/>
            </a:pPr>
            <a:r>
              <a:rPr lang="en-US" sz="1400"/>
              <a:t>Your Illinois driver’s license will be revoked if you are found guilty of:</a:t>
            </a:r>
            <a:endParaRPr sz="1400"/>
          </a:p>
          <a:p>
            <a:pPr indent="0" lvl="0" marL="228600" rtl="0">
              <a:lnSpc>
                <a:spcPct val="115000"/>
              </a:lnSpc>
              <a:spcBef>
                <a:spcPts val="0"/>
              </a:spcBef>
              <a:spcAft>
                <a:spcPts val="0"/>
              </a:spcAft>
              <a:buClr>
                <a:schemeClr val="dk1"/>
              </a:buClr>
              <a:buSzPts val="1100"/>
              <a:buFont typeface="Arial"/>
              <a:buNone/>
            </a:pPr>
            <a:r>
              <a:rPr lang="en-US" sz="1400"/>
              <a:t>(   ) Leaving the scene of a collision that involved you as a driver, if the accident results in death or personal injury.</a:t>
            </a:r>
            <a:endParaRPr sz="1400"/>
          </a:p>
          <a:p>
            <a:pPr indent="0" lvl="0" marL="228600" rtl="0">
              <a:lnSpc>
                <a:spcPct val="115000"/>
              </a:lnSpc>
              <a:spcBef>
                <a:spcPts val="0"/>
              </a:spcBef>
              <a:spcAft>
                <a:spcPts val="0"/>
              </a:spcAft>
              <a:buClr>
                <a:schemeClr val="dk1"/>
              </a:buClr>
              <a:buSzPts val="1100"/>
              <a:buFont typeface="Arial"/>
              <a:buNone/>
            </a:pPr>
            <a:r>
              <a:rPr lang="en-US" sz="1400"/>
              <a:t>(   ) Drag racing.</a:t>
            </a:r>
            <a:endParaRPr sz="1400"/>
          </a:p>
          <a:p>
            <a:pPr indent="0" lvl="0" marL="228600" rtl="0">
              <a:lnSpc>
                <a:spcPct val="115000"/>
              </a:lnSpc>
              <a:spcBef>
                <a:spcPts val="0"/>
              </a:spcBef>
              <a:spcAft>
                <a:spcPts val="0"/>
              </a:spcAft>
              <a:buClr>
                <a:schemeClr val="dk1"/>
              </a:buClr>
              <a:buSzPts val="1100"/>
              <a:buFont typeface="Arial"/>
              <a:buNone/>
            </a:pPr>
            <a:r>
              <a:rPr lang="en-US" sz="1400"/>
              <a:t>(   ) Getting behind the wheel of a car  while under the influence of drugs or/or  alcohol (this INCLUDES any prescription drugs that may impair your ability to drive). </a:t>
            </a:r>
            <a:endParaRPr sz="1400"/>
          </a:p>
          <a:p>
            <a:pPr indent="0" lvl="0" marL="228600" rtl="0">
              <a:lnSpc>
                <a:spcPct val="115000"/>
              </a:lnSpc>
              <a:spcBef>
                <a:spcPts val="0"/>
              </a:spcBef>
              <a:spcAft>
                <a:spcPts val="0"/>
              </a:spcAft>
              <a:buClr>
                <a:schemeClr val="dk1"/>
              </a:buClr>
              <a:buSzPts val="1100"/>
              <a:buFont typeface="Arial"/>
              <a:buNone/>
            </a:pPr>
            <a:r>
              <a:rPr lang="en-US" sz="1400">
                <a:highlight>
                  <a:srgbClr val="FFFF00"/>
                </a:highlight>
              </a:rPr>
              <a:t>(   ) All of the above.</a:t>
            </a:r>
            <a:endParaRPr sz="1400">
              <a:highlight>
                <a:srgbClr val="FFFF00"/>
              </a:highlight>
            </a:endParaRPr>
          </a:p>
          <a:p>
            <a:pPr indent="0" lvl="0" marL="228600" rtl="0">
              <a:lnSpc>
                <a:spcPct val="115000"/>
              </a:lnSpc>
              <a:spcBef>
                <a:spcPts val="0"/>
              </a:spcBef>
              <a:spcAft>
                <a:spcPts val="0"/>
              </a:spcAft>
              <a:buClr>
                <a:schemeClr val="dk1"/>
              </a:buClr>
              <a:buSzPts val="1100"/>
              <a:buFont typeface="Arial"/>
              <a:buNone/>
            </a:pPr>
            <a:r>
              <a:rPr lang="en-US" sz="1400"/>
              <a:t>(   ) None of the above.</a:t>
            </a:r>
            <a:endParaRPr sz="1400"/>
          </a:p>
          <a:p>
            <a:pPr indent="0" lvl="0" marL="228600" rtl="0">
              <a:lnSpc>
                <a:spcPct val="115000"/>
              </a:lnSpc>
              <a:spcBef>
                <a:spcPts val="0"/>
              </a:spcBef>
              <a:spcAft>
                <a:spcPts val="0"/>
              </a:spcAft>
              <a:buClr>
                <a:schemeClr val="dk1"/>
              </a:buClr>
              <a:buSzPts val="1100"/>
              <a:buFont typeface="Arial"/>
              <a:buNone/>
            </a:pPr>
            <a:r>
              <a:t/>
            </a:r>
            <a:endParaRPr sz="1400"/>
          </a:p>
          <a:p>
            <a:pPr indent="0" lvl="0" marL="228600" rtl="0">
              <a:lnSpc>
                <a:spcPct val="115000"/>
              </a:lnSpc>
              <a:spcBef>
                <a:spcPts val="0"/>
              </a:spcBef>
              <a:spcAft>
                <a:spcPts val="0"/>
              </a:spcAft>
              <a:buClr>
                <a:schemeClr val="dk1"/>
              </a:buClr>
              <a:buSzPts val="1100"/>
              <a:buFont typeface="Arial"/>
              <a:buNone/>
            </a:pPr>
            <a:r>
              <a:rPr lang="en-US" sz="1400">
                <a:solidFill>
                  <a:srgbClr val="0000FF"/>
                </a:solidFill>
              </a:rPr>
              <a:t>These are all actions that are criminal and can result in license revocation. Racing other cars on Illinois roadways is extremely dangerous for the drivers involved as well as for other motorists.  Driving while intoxicated also poses a major safety risk to all drivers.. Hit and runs are negligent, criminal, and can be deadly. If you ever strike another vehicle, it is your responsibility to stop, exchange information, and seek medical assistance if necessary. </a:t>
            </a:r>
            <a:endParaRPr sz="1400">
              <a:solidFill>
                <a:srgbClr val="0000FF"/>
              </a:solidFill>
            </a:endParaRPr>
          </a:p>
          <a:p>
            <a:pPr indent="0" lvl="0" marL="228600" rtl="0">
              <a:lnSpc>
                <a:spcPct val="115000"/>
              </a:lnSpc>
              <a:spcBef>
                <a:spcPts val="0"/>
              </a:spcBef>
              <a:spcAft>
                <a:spcPts val="0"/>
              </a:spcAft>
              <a:buClr>
                <a:schemeClr val="dk1"/>
              </a:buClr>
              <a:buSzPts val="1100"/>
              <a:buFont typeface="Arial"/>
              <a:buNone/>
            </a:pPr>
            <a:r>
              <a:t/>
            </a:r>
            <a:endParaRPr sz="1400"/>
          </a:p>
          <a:p>
            <a:pPr indent="0" lvl="0" marL="0">
              <a:spcBef>
                <a:spcPts val="64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Shape 284"/>
          <p:cNvSpPr txBox="1"/>
          <p:nvPr>
            <p:ph type="title"/>
          </p:nvPr>
        </p:nvSpPr>
        <p:spPr>
          <a:xfrm>
            <a:off x="457200" y="274638"/>
            <a:ext cx="8229600" cy="11430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Quiz</a:t>
            </a:r>
            <a:endParaRPr/>
          </a:p>
        </p:txBody>
      </p:sp>
      <p:sp>
        <p:nvSpPr>
          <p:cNvPr id="285" name="Shape 285"/>
          <p:cNvSpPr txBox="1"/>
          <p:nvPr>
            <p:ph idx="1" type="body"/>
          </p:nvPr>
        </p:nvSpPr>
        <p:spPr>
          <a:xfrm>
            <a:off x="457200" y="1600200"/>
            <a:ext cx="8229600" cy="48186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lang="en-US" sz="1400"/>
              <a:t>51. Larger trucks have much longer, larger blind spots, so you should avoid traveling directly on the side of a larger truck by slowing down, or speeding up to pass it.</a:t>
            </a:r>
            <a:endParaRPr sz="1400"/>
          </a:p>
          <a:p>
            <a:pPr indent="0" lvl="0" marL="0" rtl="0">
              <a:lnSpc>
                <a:spcPct val="115000"/>
              </a:lnSpc>
              <a:spcBef>
                <a:spcPts val="0"/>
              </a:spcBef>
              <a:spcAft>
                <a:spcPts val="0"/>
              </a:spcAft>
              <a:buClr>
                <a:schemeClr val="dk1"/>
              </a:buClr>
              <a:buSzPts val="1100"/>
              <a:buFont typeface="Arial"/>
              <a:buNone/>
            </a:pPr>
            <a:r>
              <a:rPr lang="en-US" sz="1400">
                <a:highlight>
                  <a:srgbClr val="FFFF00"/>
                </a:highlight>
              </a:rPr>
              <a:t>(  ) True</a:t>
            </a:r>
            <a:endParaRPr sz="1400">
              <a:highlight>
                <a:srgbClr val="FFFF00"/>
              </a:highlight>
            </a:endParaRPr>
          </a:p>
          <a:p>
            <a:pPr indent="0" lvl="0" marL="0" rtl="0">
              <a:lnSpc>
                <a:spcPct val="115000"/>
              </a:lnSpc>
              <a:spcBef>
                <a:spcPts val="0"/>
              </a:spcBef>
              <a:spcAft>
                <a:spcPts val="0"/>
              </a:spcAft>
              <a:buClr>
                <a:schemeClr val="dk1"/>
              </a:buClr>
              <a:buSzPts val="1100"/>
              <a:buFont typeface="Arial"/>
              <a:buNone/>
            </a:pPr>
            <a:r>
              <a:rPr lang="en-US" sz="1400"/>
              <a:t>(  ) False</a:t>
            </a:r>
            <a:endParaRPr sz="1400"/>
          </a:p>
          <a:p>
            <a:pPr indent="0" lvl="0" marL="0" rtl="0">
              <a:lnSpc>
                <a:spcPct val="115000"/>
              </a:lnSpc>
              <a:spcBef>
                <a:spcPts val="0"/>
              </a:spcBef>
              <a:spcAft>
                <a:spcPts val="0"/>
              </a:spcAft>
              <a:buClr>
                <a:schemeClr val="dk1"/>
              </a:buClr>
              <a:buSzPts val="1100"/>
              <a:buFont typeface="Arial"/>
              <a:buNone/>
            </a:pPr>
            <a:r>
              <a:t/>
            </a:r>
            <a:endParaRPr sz="1400"/>
          </a:p>
          <a:p>
            <a:pPr indent="0" lvl="0" marL="0" rtl="0">
              <a:lnSpc>
                <a:spcPct val="115000"/>
              </a:lnSpc>
              <a:spcBef>
                <a:spcPts val="0"/>
              </a:spcBef>
              <a:spcAft>
                <a:spcPts val="0"/>
              </a:spcAft>
              <a:buClr>
                <a:schemeClr val="dk1"/>
              </a:buClr>
              <a:buSzPts val="1100"/>
              <a:buFont typeface="Arial"/>
              <a:buNone/>
            </a:pPr>
            <a:r>
              <a:rPr lang="en-US" sz="1400">
                <a:solidFill>
                  <a:srgbClr val="0000FF"/>
                </a:solidFill>
              </a:rPr>
              <a:t>True. Trucks have much longer blind spots because their vehicles are so much longer.   Assume that if you can’t see the driver in his rearview mirror, then he can’t see you. </a:t>
            </a:r>
            <a:endParaRPr sz="1400">
              <a:solidFill>
                <a:srgbClr val="0000FF"/>
              </a:solidFill>
            </a:endParaRPr>
          </a:p>
          <a:p>
            <a:pPr indent="0" lvl="0" marL="0" rtl="0">
              <a:lnSpc>
                <a:spcPct val="115000"/>
              </a:lnSpc>
              <a:spcBef>
                <a:spcPts val="0"/>
              </a:spcBef>
              <a:spcAft>
                <a:spcPts val="0"/>
              </a:spcAft>
              <a:buClr>
                <a:schemeClr val="dk1"/>
              </a:buClr>
              <a:buSzPts val="1100"/>
              <a:buFont typeface="Arial"/>
              <a:buNone/>
            </a:pPr>
            <a:r>
              <a:t/>
            </a:r>
            <a:endParaRPr sz="1400">
              <a:solidFill>
                <a:srgbClr val="0000FF"/>
              </a:solidFill>
            </a:endParaRPr>
          </a:p>
          <a:p>
            <a:pPr indent="0" lvl="0" marL="0" rtl="0">
              <a:lnSpc>
                <a:spcPct val="115000"/>
              </a:lnSpc>
              <a:spcBef>
                <a:spcPts val="0"/>
              </a:spcBef>
              <a:spcAft>
                <a:spcPts val="0"/>
              </a:spcAft>
              <a:buClr>
                <a:schemeClr val="dk1"/>
              </a:buClr>
              <a:buSzPts val="1100"/>
              <a:buFont typeface="Arial"/>
              <a:buNone/>
            </a:pPr>
            <a:r>
              <a:rPr lang="en-US" sz="1400">
                <a:solidFill>
                  <a:srgbClr val="0000FF"/>
                </a:solidFill>
              </a:rPr>
              <a:t>If you find yourself in a truck’s blind spots, you should either slow down to increase the distance between the two vehicles,  or speed up to pass it. If you choose to speed up, be sure to blink your headlights to let the driver know that you’re there and you plan to pass. </a:t>
            </a:r>
            <a:endParaRPr sz="1400">
              <a:solidFill>
                <a:srgbClr val="0000FF"/>
              </a:solidFill>
            </a:endParaRPr>
          </a:p>
          <a:p>
            <a:pPr indent="0" lvl="0" marL="0" rtl="0">
              <a:lnSpc>
                <a:spcPct val="115000"/>
              </a:lnSpc>
              <a:spcBef>
                <a:spcPts val="0"/>
              </a:spcBef>
              <a:spcAft>
                <a:spcPts val="0"/>
              </a:spcAft>
              <a:buClr>
                <a:schemeClr val="dk1"/>
              </a:buClr>
              <a:buSzPts val="1100"/>
              <a:buFont typeface="Arial"/>
              <a:buNone/>
            </a:pPr>
            <a:r>
              <a:t/>
            </a:r>
            <a:endParaRPr sz="1100">
              <a:solidFill>
                <a:srgbClr val="0000FF"/>
              </a:solidFill>
            </a:endParaRPr>
          </a:p>
          <a:p>
            <a:pPr indent="0" lvl="0" marL="0" rtl="0">
              <a:lnSpc>
                <a:spcPct val="115000"/>
              </a:lnSpc>
              <a:spcBef>
                <a:spcPts val="0"/>
              </a:spcBef>
              <a:spcAft>
                <a:spcPts val="0"/>
              </a:spcAft>
              <a:buClr>
                <a:schemeClr val="dk1"/>
              </a:buClr>
              <a:buSzPts val="1100"/>
              <a:buFont typeface="Arial"/>
              <a:buNone/>
            </a:pPr>
            <a:r>
              <a:rPr lang="en-US" sz="1100"/>
              <a:t>53. If you are involved in a collision that results in damage to an unattended car or property,  you should: </a:t>
            </a:r>
            <a:endParaRPr sz="1100"/>
          </a:p>
          <a:p>
            <a:pPr indent="0" lvl="0" marL="0" rtl="0">
              <a:lnSpc>
                <a:spcPct val="115000"/>
              </a:lnSpc>
              <a:spcBef>
                <a:spcPts val="0"/>
              </a:spcBef>
              <a:spcAft>
                <a:spcPts val="0"/>
              </a:spcAft>
              <a:buClr>
                <a:schemeClr val="dk1"/>
              </a:buClr>
              <a:buSzPts val="1100"/>
              <a:buFont typeface="Arial"/>
              <a:buNone/>
            </a:pPr>
            <a:r>
              <a:rPr lang="en-US" sz="1100"/>
              <a:t>( ) Park your car in an area away from traffic.</a:t>
            </a:r>
            <a:br>
              <a:rPr lang="en-US" sz="1100"/>
            </a:br>
            <a:r>
              <a:rPr lang="en-US" sz="1100"/>
              <a:t>( ) If you cannot locate the owner,  write down your name, address, phone number, and license plate number and place it on the vehicle.</a:t>
            </a:r>
            <a:br>
              <a:rPr lang="en-US" sz="1100"/>
            </a:br>
            <a:r>
              <a:rPr lang="en-US" sz="1100"/>
              <a:t>( ) Report the collision/damage to the police department.</a:t>
            </a:r>
            <a:br>
              <a:rPr lang="en-US" sz="1100"/>
            </a:br>
            <a:r>
              <a:rPr lang="en-US" sz="1100"/>
              <a:t>(</a:t>
            </a:r>
            <a:r>
              <a:rPr lang="en-US" sz="1100">
                <a:highlight>
                  <a:srgbClr val="FFFF00"/>
                </a:highlight>
              </a:rPr>
              <a:t> ) All of the above.</a:t>
            </a:r>
            <a:br>
              <a:rPr lang="en-US" sz="1100">
                <a:highlight>
                  <a:srgbClr val="FFFF00"/>
                </a:highlight>
              </a:rPr>
            </a:br>
            <a:endParaRPr sz="1100">
              <a:highlight>
                <a:srgbClr val="FFFF00"/>
              </a:highlight>
            </a:endParaRPr>
          </a:p>
          <a:p>
            <a:pPr indent="0" lvl="0" marL="0" rtl="0">
              <a:lnSpc>
                <a:spcPct val="115000"/>
              </a:lnSpc>
              <a:spcBef>
                <a:spcPts val="0"/>
              </a:spcBef>
              <a:spcAft>
                <a:spcPts val="0"/>
              </a:spcAft>
              <a:buClr>
                <a:schemeClr val="dk1"/>
              </a:buClr>
              <a:buSzPts val="1100"/>
              <a:buFont typeface="Arial"/>
              <a:buNone/>
            </a:pPr>
            <a:r>
              <a:rPr lang="en-US" sz="1100">
                <a:solidFill>
                  <a:srgbClr val="0000FF"/>
                </a:solidFill>
                <a:highlight>
                  <a:srgbClr val="FFFFFF"/>
                </a:highlight>
              </a:rPr>
              <a:t>You must first get yourself and your vehicle out of immediate danger by pulling out of the flow of traffic. Attempt to find the owner of the vehicle, but if you can’t, you must report the incident to authorities and leave on the windshield your contact information and license plate number to help the other driver reach you.  Carrying a pen, pencil, and paper in your glovebox is a smart strategy to follow in case you ever need to write such a note. </a:t>
            </a:r>
            <a:endParaRPr sz="1100">
              <a:solidFill>
                <a:srgbClr val="0000FF"/>
              </a:solidFill>
              <a:highlight>
                <a:srgbClr val="FFFFFF"/>
              </a:highlight>
            </a:endParaRPr>
          </a:p>
          <a:p>
            <a:pPr indent="0" lvl="0" marL="0" rtl="0">
              <a:lnSpc>
                <a:spcPct val="115000"/>
              </a:lnSpc>
              <a:spcBef>
                <a:spcPts val="0"/>
              </a:spcBef>
              <a:spcAft>
                <a:spcPts val="0"/>
              </a:spcAft>
              <a:buClr>
                <a:schemeClr val="dk1"/>
              </a:buClr>
              <a:buSzPts val="1100"/>
              <a:buFont typeface="Arial"/>
              <a:buNone/>
            </a:pPr>
            <a:r>
              <a:t/>
            </a:r>
            <a:endParaRPr sz="1400">
              <a:solidFill>
                <a:srgbClr val="0000FF"/>
              </a:solidFill>
            </a:endParaRPr>
          </a:p>
          <a:p>
            <a:pPr indent="0" lvl="0" marL="0">
              <a:spcBef>
                <a:spcPts val="640"/>
              </a:spcBef>
              <a:spcAft>
                <a:spcPts val="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Shape 290"/>
          <p:cNvSpPr txBox="1"/>
          <p:nvPr>
            <p:ph type="title"/>
          </p:nvPr>
        </p:nvSpPr>
        <p:spPr>
          <a:xfrm>
            <a:off x="457200" y="274638"/>
            <a:ext cx="8229600" cy="11430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Quiz</a:t>
            </a:r>
            <a:endParaRPr/>
          </a:p>
        </p:txBody>
      </p:sp>
      <p:sp>
        <p:nvSpPr>
          <p:cNvPr id="291" name="Shape 291"/>
          <p:cNvSpPr txBox="1"/>
          <p:nvPr>
            <p:ph idx="1" type="body"/>
          </p:nvPr>
        </p:nvSpPr>
        <p:spPr>
          <a:xfrm>
            <a:off x="457200" y="1600200"/>
            <a:ext cx="8229600" cy="4526100"/>
          </a:xfrm>
          <a:prstGeom prst="rect">
            <a:avLst/>
          </a:prstGeom>
        </p:spPr>
        <p:txBody>
          <a:bodyPr anchorCtr="0" anchor="t" bIns="91425" lIns="91425" spcFirstLastPara="1" rIns="91425" wrap="square" tIns="91425">
            <a:noAutofit/>
          </a:bodyPr>
          <a:lstStyle/>
          <a:p>
            <a:pPr indent="-279400" lvl="0" marL="228600" rtl="0">
              <a:lnSpc>
                <a:spcPct val="115000"/>
              </a:lnSpc>
              <a:spcBef>
                <a:spcPts val="0"/>
              </a:spcBef>
              <a:spcAft>
                <a:spcPts val="0"/>
              </a:spcAft>
              <a:buSzPts val="800"/>
              <a:buFont typeface="Calibri"/>
              <a:buAutoNum type="arabicPeriod"/>
            </a:pPr>
            <a:r>
              <a:rPr lang="en-US" sz="800"/>
              <a:t>Many collisions occur at intersections because driver’s FAIL to slow their speed and  check both left and right for oncoming traffic. </a:t>
            </a:r>
            <a:endParaRPr sz="800"/>
          </a:p>
          <a:p>
            <a:pPr indent="0" lvl="0" marL="228600" rtl="0">
              <a:lnSpc>
                <a:spcPct val="115000"/>
              </a:lnSpc>
              <a:spcBef>
                <a:spcPts val="0"/>
              </a:spcBef>
              <a:spcAft>
                <a:spcPts val="0"/>
              </a:spcAft>
              <a:buClr>
                <a:schemeClr val="dk1"/>
              </a:buClr>
              <a:buSzPts val="1100"/>
              <a:buFont typeface="Arial"/>
              <a:buNone/>
            </a:pPr>
            <a:r>
              <a:rPr lang="en-US" sz="800">
                <a:highlight>
                  <a:srgbClr val="FFFF00"/>
                </a:highlight>
              </a:rPr>
              <a:t>(   ) True</a:t>
            </a:r>
            <a:endParaRPr sz="800">
              <a:highlight>
                <a:srgbClr val="FFFF00"/>
              </a:highlight>
            </a:endParaRPr>
          </a:p>
          <a:p>
            <a:pPr indent="0" lvl="0" marL="228600" rtl="0">
              <a:lnSpc>
                <a:spcPct val="115000"/>
              </a:lnSpc>
              <a:spcBef>
                <a:spcPts val="0"/>
              </a:spcBef>
              <a:spcAft>
                <a:spcPts val="0"/>
              </a:spcAft>
              <a:buClr>
                <a:schemeClr val="dk1"/>
              </a:buClr>
              <a:buSzPts val="1100"/>
              <a:buFont typeface="Arial"/>
              <a:buNone/>
            </a:pPr>
            <a:r>
              <a:rPr lang="en-US" sz="800"/>
              <a:t>(   ) False</a:t>
            </a:r>
            <a:endParaRPr sz="800"/>
          </a:p>
          <a:p>
            <a:pPr indent="0" lvl="0" marL="228600" rtl="0">
              <a:lnSpc>
                <a:spcPct val="115000"/>
              </a:lnSpc>
              <a:spcBef>
                <a:spcPts val="0"/>
              </a:spcBef>
              <a:spcAft>
                <a:spcPts val="0"/>
              </a:spcAft>
              <a:buClr>
                <a:schemeClr val="dk1"/>
              </a:buClr>
              <a:buSzPts val="1100"/>
              <a:buFont typeface="Arial"/>
              <a:buNone/>
            </a:pPr>
            <a:r>
              <a:rPr lang="en-US" sz="800">
                <a:solidFill>
                  <a:srgbClr val="0000FF"/>
                </a:solidFill>
                <a:highlight>
                  <a:srgbClr val="FFFFFF"/>
                </a:highlight>
              </a:rPr>
              <a:t>True. It is important to be cautious when approaching intersections. There are many additional variables to watch out for when driving into an intersection as opposed to driving along a street. Risks include drivers who might not stop for red lights; drivers who misjudge gaps in traffic when crossing the intersection or turning left or right; pedestrians crossing at crosswalks; and bicyclists who are less visible to other drivers, among other risks.  Make sure to slow down and check what’s in the intersection and also what’s APPROACHING the intersection from all directions. </a:t>
            </a:r>
            <a:endParaRPr sz="800">
              <a:solidFill>
                <a:srgbClr val="0000FF"/>
              </a:solidFill>
              <a:highlight>
                <a:srgbClr val="FFFFFF"/>
              </a:highlight>
            </a:endParaRPr>
          </a:p>
          <a:p>
            <a:pPr indent="-279400" lvl="0" marL="228600" rtl="0">
              <a:lnSpc>
                <a:spcPct val="115000"/>
              </a:lnSpc>
              <a:spcBef>
                <a:spcPts val="0"/>
              </a:spcBef>
              <a:spcAft>
                <a:spcPts val="0"/>
              </a:spcAft>
              <a:buSzPts val="800"/>
              <a:buFont typeface="Calibri"/>
              <a:buAutoNum type="arabicPeriod"/>
            </a:pPr>
            <a:r>
              <a:rPr lang="en-US" sz="800"/>
              <a:t>If you are using your bright headlights, bright lights should be dimmed at least 500 feet before meeting and 300 feet before overtaking another vehicle.</a:t>
            </a:r>
            <a:endParaRPr sz="800"/>
          </a:p>
          <a:p>
            <a:pPr indent="0" lvl="0" marL="228600" rtl="0">
              <a:lnSpc>
                <a:spcPct val="115000"/>
              </a:lnSpc>
              <a:spcBef>
                <a:spcPts val="0"/>
              </a:spcBef>
              <a:spcAft>
                <a:spcPts val="0"/>
              </a:spcAft>
              <a:buClr>
                <a:schemeClr val="dk1"/>
              </a:buClr>
              <a:buSzPts val="1100"/>
              <a:buFont typeface="Arial"/>
              <a:buNone/>
            </a:pPr>
            <a:r>
              <a:rPr lang="en-US" sz="800">
                <a:highlight>
                  <a:srgbClr val="FFFF00"/>
                </a:highlight>
              </a:rPr>
              <a:t>(   ) True</a:t>
            </a:r>
            <a:endParaRPr sz="800">
              <a:highlight>
                <a:srgbClr val="FFFF00"/>
              </a:highlight>
            </a:endParaRPr>
          </a:p>
          <a:p>
            <a:pPr indent="0" lvl="0" marL="228600" rtl="0">
              <a:lnSpc>
                <a:spcPct val="115000"/>
              </a:lnSpc>
              <a:spcBef>
                <a:spcPts val="0"/>
              </a:spcBef>
              <a:spcAft>
                <a:spcPts val="0"/>
              </a:spcAft>
              <a:buClr>
                <a:schemeClr val="dk1"/>
              </a:buClr>
              <a:buSzPts val="1100"/>
              <a:buFont typeface="Arial"/>
              <a:buNone/>
            </a:pPr>
            <a:r>
              <a:rPr lang="en-US" sz="800">
                <a:highlight>
                  <a:srgbClr val="FFFFFF"/>
                </a:highlight>
              </a:rPr>
              <a:t>(   ) False</a:t>
            </a:r>
            <a:endParaRPr sz="800">
              <a:highlight>
                <a:srgbClr val="FFFFFF"/>
              </a:highlight>
            </a:endParaRPr>
          </a:p>
          <a:p>
            <a:pPr indent="0" lvl="0" marL="228600" rtl="0">
              <a:lnSpc>
                <a:spcPct val="115000"/>
              </a:lnSpc>
              <a:spcBef>
                <a:spcPts val="0"/>
              </a:spcBef>
              <a:spcAft>
                <a:spcPts val="0"/>
              </a:spcAft>
              <a:buClr>
                <a:schemeClr val="dk1"/>
              </a:buClr>
              <a:buSzPts val="1100"/>
              <a:buFont typeface="Arial"/>
              <a:buNone/>
            </a:pPr>
            <a:r>
              <a:t/>
            </a:r>
            <a:endParaRPr sz="800"/>
          </a:p>
          <a:p>
            <a:pPr indent="0" lvl="0" marL="0" rtl="0">
              <a:lnSpc>
                <a:spcPct val="115000"/>
              </a:lnSpc>
              <a:spcBef>
                <a:spcPts val="0"/>
              </a:spcBef>
              <a:spcAft>
                <a:spcPts val="0"/>
              </a:spcAft>
              <a:buClr>
                <a:schemeClr val="dk1"/>
              </a:buClr>
              <a:buSzPts val="1100"/>
              <a:buFont typeface="Arial"/>
              <a:buNone/>
            </a:pPr>
            <a:r>
              <a:rPr lang="en-US" sz="800">
                <a:solidFill>
                  <a:srgbClr val="0000FF"/>
                </a:solidFill>
              </a:rPr>
              <a:t>True. Bright headlights can cause a glare and/or temporarily blindness in  other roadway users. As a courtesy and to ensure the safety of everyone involved, switch your bright lights (also known as high beams) to the regular, low-beam headlights at least 500 feet before meeting a car traveling towards you, and at least 300 feet before a driver who is traveling the same direction in front of you. Bright lights should only be used in rural areas or highways with little traffic. </a:t>
            </a:r>
            <a:endParaRPr sz="800"/>
          </a:p>
          <a:p>
            <a:pPr indent="0" lvl="0" marL="228600" rtl="0">
              <a:lnSpc>
                <a:spcPct val="115000"/>
              </a:lnSpc>
              <a:spcBef>
                <a:spcPts val="0"/>
              </a:spcBef>
              <a:spcAft>
                <a:spcPts val="0"/>
              </a:spcAft>
              <a:buClr>
                <a:schemeClr val="dk1"/>
              </a:buClr>
              <a:buSzPts val="1100"/>
              <a:buFont typeface="Arial"/>
              <a:buNone/>
            </a:pPr>
            <a:r>
              <a:t/>
            </a:r>
            <a:endParaRPr sz="800"/>
          </a:p>
          <a:p>
            <a:pPr indent="-279400" lvl="0" marL="228600" rtl="0">
              <a:lnSpc>
                <a:spcPct val="115000"/>
              </a:lnSpc>
              <a:spcBef>
                <a:spcPts val="0"/>
              </a:spcBef>
              <a:spcAft>
                <a:spcPts val="0"/>
              </a:spcAft>
              <a:buSzPts val="800"/>
              <a:buFont typeface="Calibri"/>
              <a:buAutoNum type="arabicPeriod"/>
            </a:pPr>
            <a:r>
              <a:rPr lang="en-US" sz="800"/>
              <a:t>The number one factor in deadly car collisions is</a:t>
            </a:r>
            <a:endParaRPr sz="800"/>
          </a:p>
          <a:p>
            <a:pPr indent="0" lvl="0" marL="228600" rtl="0">
              <a:lnSpc>
                <a:spcPct val="115000"/>
              </a:lnSpc>
              <a:spcBef>
                <a:spcPts val="0"/>
              </a:spcBef>
              <a:spcAft>
                <a:spcPts val="0"/>
              </a:spcAft>
              <a:buClr>
                <a:schemeClr val="dk1"/>
              </a:buClr>
              <a:buSzPts val="1100"/>
              <a:buFont typeface="Arial"/>
              <a:buNone/>
            </a:pPr>
            <a:r>
              <a:rPr lang="en-US" sz="800">
                <a:highlight>
                  <a:srgbClr val="FFFF00"/>
                </a:highlight>
              </a:rPr>
              <a:t>(   ) Alcohol</a:t>
            </a:r>
            <a:endParaRPr sz="800">
              <a:highlight>
                <a:srgbClr val="FFFF00"/>
              </a:highlight>
            </a:endParaRPr>
          </a:p>
          <a:p>
            <a:pPr indent="0" lvl="0" marL="228600" rtl="0">
              <a:lnSpc>
                <a:spcPct val="115000"/>
              </a:lnSpc>
              <a:spcBef>
                <a:spcPts val="0"/>
              </a:spcBef>
              <a:spcAft>
                <a:spcPts val="0"/>
              </a:spcAft>
              <a:buClr>
                <a:schemeClr val="dk1"/>
              </a:buClr>
              <a:buSzPts val="1100"/>
              <a:buFont typeface="Arial"/>
              <a:buNone/>
            </a:pPr>
            <a:r>
              <a:rPr lang="en-US" sz="800"/>
              <a:t>(   ) Bad road conditions</a:t>
            </a:r>
            <a:endParaRPr sz="800"/>
          </a:p>
          <a:p>
            <a:pPr indent="0" lvl="0" marL="228600" rtl="0">
              <a:lnSpc>
                <a:spcPct val="115000"/>
              </a:lnSpc>
              <a:spcBef>
                <a:spcPts val="0"/>
              </a:spcBef>
              <a:spcAft>
                <a:spcPts val="0"/>
              </a:spcAft>
              <a:buClr>
                <a:schemeClr val="dk1"/>
              </a:buClr>
              <a:buSzPts val="1100"/>
              <a:buFont typeface="Arial"/>
              <a:buNone/>
            </a:pPr>
            <a:r>
              <a:rPr lang="en-US" sz="800"/>
              <a:t>(   ) Inclement weather conditions</a:t>
            </a:r>
            <a:endParaRPr sz="800"/>
          </a:p>
          <a:p>
            <a:pPr indent="0" lvl="0" marL="228600" rtl="0">
              <a:lnSpc>
                <a:spcPct val="115000"/>
              </a:lnSpc>
              <a:spcBef>
                <a:spcPts val="0"/>
              </a:spcBef>
              <a:spcAft>
                <a:spcPts val="0"/>
              </a:spcAft>
              <a:buClr>
                <a:schemeClr val="dk1"/>
              </a:buClr>
              <a:buSzPts val="1100"/>
              <a:buFont typeface="Arial"/>
              <a:buNone/>
            </a:pPr>
            <a:r>
              <a:rPr lang="en-US" sz="800"/>
              <a:t>(   ) Mechanical issues</a:t>
            </a:r>
            <a:endParaRPr sz="800"/>
          </a:p>
          <a:p>
            <a:pPr indent="0" lvl="0" marL="228600" rtl="0">
              <a:lnSpc>
                <a:spcPct val="115000"/>
              </a:lnSpc>
              <a:spcBef>
                <a:spcPts val="0"/>
              </a:spcBef>
              <a:spcAft>
                <a:spcPts val="0"/>
              </a:spcAft>
              <a:buClr>
                <a:schemeClr val="dk1"/>
              </a:buClr>
              <a:buSzPts val="1100"/>
              <a:buFont typeface="Arial"/>
              <a:buNone/>
            </a:pPr>
            <a:r>
              <a:t/>
            </a:r>
            <a:endParaRPr sz="800"/>
          </a:p>
          <a:p>
            <a:pPr indent="0" lvl="0" marL="228600" rtl="0">
              <a:lnSpc>
                <a:spcPct val="115000"/>
              </a:lnSpc>
              <a:spcBef>
                <a:spcPts val="0"/>
              </a:spcBef>
              <a:spcAft>
                <a:spcPts val="0"/>
              </a:spcAft>
              <a:buNone/>
            </a:pPr>
            <a:r>
              <a:rPr lang="en-US" sz="800">
                <a:solidFill>
                  <a:srgbClr val="0000FF"/>
                </a:solidFill>
                <a:latin typeface="Arial"/>
                <a:ea typeface="Arial"/>
                <a:cs typeface="Arial"/>
                <a:sym typeface="Arial"/>
              </a:rPr>
              <a:t>Being under the influence of alcohol is the number-one common factor in car collisions resulting in death.  According to the Illinois Secretary of State, in 2016, 272 people were killed in alcohol-related crashes, which was approximately 25 percent of the 1,078 total crash fatalities.</a:t>
            </a:r>
            <a:endParaRPr sz="800">
              <a:solidFill>
                <a:srgbClr val="0000FF"/>
              </a:solidFill>
              <a:latin typeface="Arial"/>
              <a:ea typeface="Arial"/>
              <a:cs typeface="Arial"/>
              <a:sym typeface="Arial"/>
            </a:endParaRPr>
          </a:p>
          <a:p>
            <a:pPr indent="0" lvl="0" marL="228600" rtl="0">
              <a:lnSpc>
                <a:spcPct val="115000"/>
              </a:lnSpc>
              <a:spcBef>
                <a:spcPts val="0"/>
              </a:spcBef>
              <a:spcAft>
                <a:spcPts val="0"/>
              </a:spcAft>
              <a:buNone/>
            </a:pPr>
            <a:r>
              <a:t/>
            </a:r>
            <a:endParaRPr sz="800">
              <a:solidFill>
                <a:srgbClr val="0000FF"/>
              </a:solidFill>
            </a:endParaRPr>
          </a:p>
          <a:p>
            <a:pPr indent="0" lvl="0" marL="228600" rtl="0">
              <a:lnSpc>
                <a:spcPct val="115000"/>
              </a:lnSpc>
              <a:spcBef>
                <a:spcPts val="0"/>
              </a:spcBef>
              <a:spcAft>
                <a:spcPts val="0"/>
              </a:spcAft>
              <a:buNone/>
            </a:pPr>
            <a:r>
              <a:t/>
            </a:r>
            <a:endParaRPr sz="800">
              <a:solidFill>
                <a:srgbClr val="0000FF"/>
              </a:solidFill>
            </a:endParaRPr>
          </a:p>
          <a:p>
            <a:pPr indent="-279400" lvl="0" marL="228600" rtl="0">
              <a:lnSpc>
                <a:spcPct val="115000"/>
              </a:lnSpc>
              <a:spcBef>
                <a:spcPts val="0"/>
              </a:spcBef>
              <a:spcAft>
                <a:spcPts val="0"/>
              </a:spcAft>
              <a:buSzPts val="800"/>
              <a:buFont typeface="Calibri"/>
              <a:buAutoNum type="arabicPeriod"/>
            </a:pPr>
            <a:r>
              <a:rPr lang="en-US" sz="800"/>
              <a:t>Drivers under the age of 17 may not drive after curfew hours unless  accompanied by a person age 21 or older that was pre-approved by a parent or legal guardian. </a:t>
            </a:r>
            <a:endParaRPr sz="800"/>
          </a:p>
          <a:p>
            <a:pPr indent="457200" lvl="0" marL="0" rtl="0">
              <a:lnSpc>
                <a:spcPct val="115000"/>
              </a:lnSpc>
              <a:spcBef>
                <a:spcPts val="0"/>
              </a:spcBef>
              <a:spcAft>
                <a:spcPts val="0"/>
              </a:spcAft>
              <a:buNone/>
            </a:pPr>
            <a:r>
              <a:rPr lang="en-US" sz="800">
                <a:highlight>
                  <a:srgbClr val="FFFF00"/>
                </a:highlight>
              </a:rPr>
              <a:t>(   ) True</a:t>
            </a:r>
            <a:endParaRPr sz="800">
              <a:highlight>
                <a:srgbClr val="FFFF00"/>
              </a:highlight>
            </a:endParaRPr>
          </a:p>
          <a:p>
            <a:pPr indent="228600" lvl="0" marL="228600" rtl="0">
              <a:lnSpc>
                <a:spcPct val="115000"/>
              </a:lnSpc>
              <a:spcBef>
                <a:spcPts val="0"/>
              </a:spcBef>
              <a:spcAft>
                <a:spcPts val="0"/>
              </a:spcAft>
              <a:buNone/>
            </a:pPr>
            <a:r>
              <a:rPr lang="en-US" sz="800"/>
              <a:t>(   ) False</a:t>
            </a:r>
            <a:endParaRPr sz="800"/>
          </a:p>
          <a:p>
            <a:pPr indent="228600" lvl="0" marL="228600" rtl="0">
              <a:lnSpc>
                <a:spcPct val="115000"/>
              </a:lnSpc>
              <a:spcBef>
                <a:spcPts val="0"/>
              </a:spcBef>
              <a:spcAft>
                <a:spcPts val="0"/>
              </a:spcAft>
              <a:buNone/>
            </a:pPr>
            <a:r>
              <a:t/>
            </a:r>
            <a:endParaRPr sz="800">
              <a:highlight>
                <a:srgbClr val="FF0000"/>
              </a:highlight>
            </a:endParaRPr>
          </a:p>
          <a:p>
            <a:pPr indent="0" lvl="0" marL="228600" rtl="0">
              <a:lnSpc>
                <a:spcPct val="115000"/>
              </a:lnSpc>
              <a:spcBef>
                <a:spcPts val="0"/>
              </a:spcBef>
              <a:spcAft>
                <a:spcPts val="0"/>
              </a:spcAft>
              <a:buClr>
                <a:schemeClr val="dk1"/>
              </a:buClr>
              <a:buSzPts val="1100"/>
              <a:buFont typeface="Arial"/>
              <a:buNone/>
            </a:pPr>
            <a:r>
              <a:rPr lang="en-US" sz="800">
                <a:solidFill>
                  <a:srgbClr val="0000FF"/>
                </a:solidFill>
              </a:rPr>
              <a:t>True. Curfew hours for drivers under age 18 are Sun-Thurs 10pm-6am and Friday &amp; Saturday 11pm-6am (local curfew hours may differ).  The curfew laws are designed to ensure that young drivers avoid driving without proper supervision during low-visibility, higher-risk conditions that exist during the nighttime and early-morning hours.  </a:t>
            </a:r>
            <a:endParaRPr sz="800">
              <a:solidFill>
                <a:srgbClr val="0000FF"/>
              </a:solidFill>
            </a:endParaRPr>
          </a:p>
          <a:p>
            <a:pPr indent="0" lvl="0" marL="0">
              <a:spcBef>
                <a:spcPts val="64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Shape 10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Additional Laws</a:t>
            </a:r>
            <a:endParaRPr b="0" i="0" sz="4400" u="none" cap="none" strike="noStrike">
              <a:solidFill>
                <a:schemeClr val="dk1"/>
              </a:solidFill>
              <a:latin typeface="Calibri"/>
              <a:ea typeface="Calibri"/>
              <a:cs typeface="Calibri"/>
              <a:sym typeface="Calibri"/>
            </a:endParaRPr>
          </a:p>
        </p:txBody>
      </p:sp>
      <p:sp>
        <p:nvSpPr>
          <p:cNvPr id="103" name="Shape 103"/>
          <p:cNvSpPr txBox="1"/>
          <p:nvPr>
            <p:ph idx="1" type="body"/>
          </p:nvPr>
        </p:nvSpPr>
        <p:spPr>
          <a:xfrm>
            <a:off x="457200" y="1600200"/>
            <a:ext cx="8229600" cy="5004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2720" u="none" cap="none" strike="noStrike">
                <a:solidFill>
                  <a:schemeClr val="dk1"/>
                </a:solidFill>
                <a:latin typeface="Calibri"/>
                <a:ea typeface="Calibri"/>
                <a:cs typeface="Calibri"/>
                <a:sym typeface="Calibri"/>
              </a:rPr>
              <a:t>Illinois law states that motorists </a:t>
            </a:r>
            <a:r>
              <a:rPr b="1" i="0" lang="en-US" sz="2720" u="none" cap="none" strike="noStrike">
                <a:solidFill>
                  <a:schemeClr val="dk1"/>
                </a:solidFill>
                <a:latin typeface="Calibri"/>
                <a:ea typeface="Calibri"/>
                <a:cs typeface="Calibri"/>
                <a:sym typeface="Calibri"/>
              </a:rPr>
              <a:t>cannot:</a:t>
            </a:r>
            <a:endParaRPr/>
          </a:p>
          <a:p>
            <a:pPr indent="-342900" lvl="0" marL="342900" marR="0" rtl="0" algn="l">
              <a:lnSpc>
                <a:spcPct val="90000"/>
              </a:lnSpc>
              <a:spcBef>
                <a:spcPts val="544"/>
              </a:spcBef>
              <a:spcAft>
                <a:spcPts val="0"/>
              </a:spcAft>
              <a:buClr>
                <a:schemeClr val="dk1"/>
              </a:buClr>
              <a:buSzPts val="2720"/>
              <a:buFont typeface="Arial"/>
              <a:buChar char="•"/>
            </a:pPr>
            <a:r>
              <a:rPr b="0" i="0" lang="en-US" sz="2720" u="none" cap="none" strike="noStrike">
                <a:solidFill>
                  <a:schemeClr val="dk1"/>
                </a:solidFill>
                <a:latin typeface="Calibri"/>
                <a:ea typeface="Calibri"/>
                <a:cs typeface="Calibri"/>
                <a:sym typeface="Calibri"/>
              </a:rPr>
              <a:t>Wear a headset while driving. (The use of a single-sided headset or earpiece with a wireless/cellphone device is permitted while driving.) Motorcycle, motor-driven cycle and moped operators may use intercom helmets that permit drivers and/or passengers to speak to one another.</a:t>
            </a:r>
            <a:endParaRPr/>
          </a:p>
          <a:p>
            <a:pPr indent="-342900" lvl="0" marL="342900" marR="0" rtl="0" algn="l">
              <a:lnSpc>
                <a:spcPct val="90000"/>
              </a:lnSpc>
              <a:spcBef>
                <a:spcPts val="544"/>
              </a:spcBef>
              <a:spcAft>
                <a:spcPts val="0"/>
              </a:spcAft>
              <a:buClr>
                <a:schemeClr val="dk1"/>
              </a:buClr>
              <a:buSzPts val="2720"/>
              <a:buFont typeface="Arial"/>
              <a:buChar char="•"/>
            </a:pPr>
            <a:r>
              <a:rPr b="0" i="0" lang="en-US" sz="2720" u="none" cap="none" strike="noStrike">
                <a:solidFill>
                  <a:schemeClr val="dk1"/>
                </a:solidFill>
                <a:latin typeface="Calibri"/>
                <a:ea typeface="Calibri"/>
                <a:cs typeface="Calibri"/>
                <a:sym typeface="Calibri"/>
              </a:rPr>
              <a:t>Drive onto a railroad crossing, enter an intersection or drive within a marked crosswalk unless there is enough space to allow passage of other vehicles, pedestrians or railroad trains.</a:t>
            </a:r>
            <a:endParaRPr/>
          </a:p>
          <a:p>
            <a:pPr indent="-170180" lvl="0" marL="342900" marR="0" rtl="0" algn="l">
              <a:lnSpc>
                <a:spcPct val="90000"/>
              </a:lnSpc>
              <a:spcBef>
                <a:spcPts val="544"/>
              </a:spcBef>
              <a:spcAft>
                <a:spcPts val="0"/>
              </a:spcAft>
              <a:buClr>
                <a:schemeClr val="dk1"/>
              </a:buClr>
              <a:buSzPts val="2720"/>
              <a:buFont typeface="Arial"/>
              <a:buNone/>
            </a:pPr>
            <a:r>
              <a:t/>
            </a:r>
            <a:endParaRPr b="0" i="0" sz="272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Shape 10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Sharing the Road: Large Vehicles</a:t>
            </a:r>
            <a:endParaRPr b="0" i="0" sz="4400" u="none" cap="none" strike="noStrike">
              <a:solidFill>
                <a:schemeClr val="dk1"/>
              </a:solidFill>
              <a:latin typeface="Calibri"/>
              <a:ea typeface="Calibri"/>
              <a:cs typeface="Calibri"/>
              <a:sym typeface="Calibri"/>
            </a:endParaRPr>
          </a:p>
        </p:txBody>
      </p:sp>
      <p:sp>
        <p:nvSpPr>
          <p:cNvPr id="109" name="Shape 109"/>
          <p:cNvSpPr txBox="1"/>
          <p:nvPr>
            <p:ph idx="1" type="body"/>
          </p:nvPr>
        </p:nvSpPr>
        <p:spPr>
          <a:xfrm>
            <a:off x="381000" y="1600200"/>
            <a:ext cx="4724400" cy="4525963"/>
          </a:xfrm>
          <a:prstGeom prst="rect">
            <a:avLst/>
          </a:prstGeom>
          <a:noFill/>
          <a:ln>
            <a:noFill/>
          </a:ln>
        </p:spPr>
        <p:txBody>
          <a:bodyPr anchorCtr="0" anchor="t" bIns="45700" lIns="91425" spcFirstLastPara="1" rIns="91425" wrap="square" tIns="45700">
            <a:noAutofit/>
          </a:bodyPr>
          <a:lstStyle/>
          <a:p>
            <a:pPr indent="0" lvl="0" marL="0" marR="0" rtl="0" algn="l">
              <a:lnSpc>
                <a:spcPct val="105000"/>
              </a:lnSpc>
              <a:spcBef>
                <a:spcPts val="0"/>
              </a:spcBef>
              <a:spcAft>
                <a:spcPts val="0"/>
              </a:spcAft>
              <a:buClr>
                <a:srgbClr val="000000"/>
              </a:buClr>
              <a:buSzPts val="2720"/>
              <a:buFont typeface="Arial"/>
              <a:buNone/>
            </a:pPr>
            <a:r>
              <a:rPr b="0" i="0" lang="en-US" sz="2720" u="none" cap="none" strike="noStrike">
                <a:solidFill>
                  <a:srgbClr val="000000"/>
                </a:solidFill>
                <a:latin typeface="Open Sans"/>
                <a:ea typeface="Open Sans"/>
                <a:cs typeface="Open Sans"/>
                <a:sym typeface="Open Sans"/>
              </a:rPr>
              <a:t>When sharing the road with trucks, buses or other large vehicles, follow these tips:</a:t>
            </a:r>
            <a:endParaRPr b="0" i="0" sz="3060" u="none" cap="none" strike="noStrike">
              <a:solidFill>
                <a:schemeClr val="dk1"/>
              </a:solidFill>
              <a:latin typeface="Calibri"/>
              <a:ea typeface="Calibri"/>
              <a:cs typeface="Calibri"/>
              <a:sym typeface="Calibri"/>
            </a:endParaRPr>
          </a:p>
          <a:p>
            <a:pPr indent="-342900" lvl="0" marL="342900" marR="0" rtl="0" algn="l">
              <a:lnSpc>
                <a:spcPct val="105000"/>
              </a:lnSpc>
              <a:spcBef>
                <a:spcPts val="0"/>
              </a:spcBef>
              <a:spcAft>
                <a:spcPts val="0"/>
              </a:spcAft>
              <a:buClr>
                <a:srgbClr val="000000"/>
              </a:buClr>
              <a:buSzPts val="2720"/>
              <a:buFont typeface="Arial"/>
              <a:buChar char="•"/>
            </a:pPr>
            <a:r>
              <a:rPr b="0" i="0" lang="en-US" sz="2720" u="none" cap="none" strike="noStrike">
                <a:solidFill>
                  <a:srgbClr val="000000"/>
                </a:solidFill>
                <a:latin typeface="Open Sans"/>
                <a:ea typeface="Open Sans"/>
                <a:cs typeface="Open Sans"/>
                <a:sym typeface="Open Sans"/>
              </a:rPr>
              <a:t>When following a large vehicle, stay out of its blind spots. If you want to pass, pass on the truck’s left side.  Position your vehicle so the driver can see it in the side mirrors.</a:t>
            </a:r>
            <a:endParaRPr b="0" i="0" sz="3060" u="none" cap="none" strike="noStrike">
              <a:solidFill>
                <a:schemeClr val="dk1"/>
              </a:solidFill>
              <a:latin typeface="Calibri"/>
              <a:ea typeface="Calibri"/>
              <a:cs typeface="Calibri"/>
              <a:sym typeface="Calibri"/>
            </a:endParaRPr>
          </a:p>
          <a:p>
            <a:pPr indent="-170180" lvl="0" marL="342900" marR="0" rtl="0" algn="l">
              <a:lnSpc>
                <a:spcPct val="90000"/>
              </a:lnSpc>
              <a:spcBef>
                <a:spcPts val="544"/>
              </a:spcBef>
              <a:spcAft>
                <a:spcPts val="0"/>
              </a:spcAft>
              <a:buClr>
                <a:schemeClr val="dk1"/>
              </a:buClr>
              <a:buSzPts val="2720"/>
              <a:buFont typeface="Arial"/>
              <a:buNone/>
            </a:pPr>
            <a:r>
              <a:t/>
            </a:r>
            <a:endParaRPr b="0" i="0" sz="2720" u="none" cap="none" strike="noStrike">
              <a:solidFill>
                <a:schemeClr val="dk1"/>
              </a:solidFill>
              <a:latin typeface="Calibri"/>
              <a:ea typeface="Calibri"/>
              <a:cs typeface="Calibri"/>
              <a:sym typeface="Calibri"/>
            </a:endParaRPr>
          </a:p>
        </p:txBody>
      </p:sp>
      <p:pic>
        <p:nvPicPr>
          <p:cNvPr id="110" name="Shape 110"/>
          <p:cNvPicPr preferRelativeResize="0"/>
          <p:nvPr/>
        </p:nvPicPr>
        <p:blipFill rotWithShape="1">
          <a:blip r:embed="rId3">
            <a:alphaModFix/>
          </a:blip>
          <a:srcRect b="0" l="0" r="0" t="0"/>
          <a:stretch/>
        </p:blipFill>
        <p:spPr>
          <a:xfrm>
            <a:off x="5500255" y="1828800"/>
            <a:ext cx="2663825" cy="407193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Shape 1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Sharing the Road: Large Vehicles</a:t>
            </a:r>
            <a:endParaRPr b="0" i="0" sz="4400" u="none" cap="none" strike="noStrike">
              <a:solidFill>
                <a:schemeClr val="dk1"/>
              </a:solidFill>
              <a:latin typeface="Calibri"/>
              <a:ea typeface="Calibri"/>
              <a:cs typeface="Calibri"/>
              <a:sym typeface="Calibri"/>
            </a:endParaRPr>
          </a:p>
        </p:txBody>
      </p:sp>
      <p:sp>
        <p:nvSpPr>
          <p:cNvPr id="116" name="Shape 116"/>
          <p:cNvSpPr txBox="1"/>
          <p:nvPr>
            <p:ph idx="1" type="body"/>
          </p:nvPr>
        </p:nvSpPr>
        <p:spPr>
          <a:xfrm>
            <a:off x="457200" y="1600200"/>
            <a:ext cx="39624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dk1"/>
              </a:buClr>
              <a:buSzPts val="2480"/>
              <a:buFont typeface="Arial"/>
              <a:buChar char="•"/>
            </a:pPr>
            <a:r>
              <a:rPr b="0" i="0" lang="en-US" sz="2480" u="none" cap="none" strike="noStrike">
                <a:solidFill>
                  <a:schemeClr val="dk1"/>
                </a:solidFill>
                <a:latin typeface="Calibri"/>
                <a:ea typeface="Calibri"/>
                <a:cs typeface="Calibri"/>
                <a:sym typeface="Calibri"/>
              </a:rPr>
              <a:t>Pay close attention to turn signals, and give large vehicles plenty of room to maneuver and make turns. Large vehicles make wide right turns and sometimes leave an open space to the right just before the turn.</a:t>
            </a:r>
            <a:endParaRPr/>
          </a:p>
          <a:p>
            <a:pPr indent="-342900" lvl="0" marL="342900" marR="0" rtl="0" algn="l">
              <a:lnSpc>
                <a:spcPct val="80000"/>
              </a:lnSpc>
              <a:spcBef>
                <a:spcPts val="496"/>
              </a:spcBef>
              <a:spcAft>
                <a:spcPts val="0"/>
              </a:spcAft>
              <a:buClr>
                <a:schemeClr val="dk1"/>
              </a:buClr>
              <a:buSzPts val="2480"/>
              <a:buFont typeface="Arial"/>
              <a:buChar char="•"/>
            </a:pPr>
            <a:r>
              <a:rPr b="0" i="0" lang="en-US" sz="2480" u="none" cap="none" strike="noStrike">
                <a:solidFill>
                  <a:schemeClr val="dk1"/>
                </a:solidFill>
                <a:latin typeface="Calibri"/>
                <a:ea typeface="Calibri"/>
                <a:cs typeface="Calibri"/>
                <a:sym typeface="Calibri"/>
              </a:rPr>
              <a:t>Size and weight affect a vehicle’s ability to maneuver and stop. Always allow extra space for large vehicles.</a:t>
            </a:r>
            <a:endParaRPr/>
          </a:p>
          <a:p>
            <a:pPr indent="-185420" lvl="0" marL="342900" marR="0" rtl="0" algn="l">
              <a:lnSpc>
                <a:spcPct val="80000"/>
              </a:lnSpc>
              <a:spcBef>
                <a:spcPts val="496"/>
              </a:spcBef>
              <a:spcAft>
                <a:spcPts val="0"/>
              </a:spcAft>
              <a:buClr>
                <a:schemeClr val="dk1"/>
              </a:buClr>
              <a:buSzPts val="2480"/>
              <a:buFont typeface="Arial"/>
              <a:buNone/>
            </a:pPr>
            <a:r>
              <a:t/>
            </a:r>
            <a:endParaRPr b="0" i="0" sz="2480" u="none" cap="none" strike="noStrike">
              <a:solidFill>
                <a:schemeClr val="dk1"/>
              </a:solidFill>
              <a:latin typeface="Calibri"/>
              <a:ea typeface="Calibri"/>
              <a:cs typeface="Calibri"/>
              <a:sym typeface="Calibri"/>
            </a:endParaRPr>
          </a:p>
        </p:txBody>
      </p:sp>
      <p:pic>
        <p:nvPicPr>
          <p:cNvPr id="117" name="Shape 117"/>
          <p:cNvPicPr preferRelativeResize="0"/>
          <p:nvPr/>
        </p:nvPicPr>
        <p:blipFill rotWithShape="1">
          <a:blip r:embed="rId3">
            <a:alphaModFix/>
          </a:blip>
          <a:srcRect b="0" l="0" r="0" t="0"/>
          <a:stretch/>
        </p:blipFill>
        <p:spPr>
          <a:xfrm>
            <a:off x="4550291" y="2514600"/>
            <a:ext cx="4365107" cy="2777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Shape 1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Driving Near Motorcycles</a:t>
            </a:r>
            <a:endParaRPr b="0" i="0" sz="4400" u="none" cap="none" strike="noStrike">
              <a:solidFill>
                <a:schemeClr val="dk1"/>
              </a:solidFill>
              <a:latin typeface="Calibri"/>
              <a:ea typeface="Calibri"/>
              <a:cs typeface="Calibri"/>
              <a:sym typeface="Calibri"/>
            </a:endParaRPr>
          </a:p>
        </p:txBody>
      </p:sp>
      <p:pic>
        <p:nvPicPr>
          <p:cNvPr descr="C:\Users\Public\Pictures\Nova Social Media\Motorcycle in mirror NHTSA.jpg" id="123" name="Shape 123"/>
          <p:cNvPicPr preferRelativeResize="0"/>
          <p:nvPr>
            <p:ph idx="1" type="body"/>
          </p:nvPr>
        </p:nvPicPr>
        <p:blipFill rotWithShape="1">
          <a:blip r:embed="rId3">
            <a:alphaModFix/>
          </a:blip>
          <a:srcRect b="0" l="0" r="0" t="0"/>
          <a:stretch/>
        </p:blipFill>
        <p:spPr>
          <a:xfrm>
            <a:off x="2743200" y="1752600"/>
            <a:ext cx="3403600" cy="440766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Driving Near Motorcycles</a:t>
            </a:r>
            <a:endParaRPr b="0" i="0" sz="4400" u="none" cap="none" strike="noStrike">
              <a:solidFill>
                <a:schemeClr val="dk1"/>
              </a:solidFill>
              <a:latin typeface="Calibri"/>
              <a:ea typeface="Calibri"/>
              <a:cs typeface="Calibri"/>
              <a:sym typeface="Calibri"/>
            </a:endParaRPr>
          </a:p>
        </p:txBody>
      </p:sp>
      <p:sp>
        <p:nvSpPr>
          <p:cNvPr id="129" name="Shape 12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95000"/>
              </a:lnSpc>
              <a:spcBef>
                <a:spcPts val="0"/>
              </a:spcBef>
              <a:spcAft>
                <a:spcPts val="0"/>
              </a:spcAft>
              <a:buClr>
                <a:srgbClr val="000000"/>
              </a:buClr>
              <a:buSzPts val="2960"/>
              <a:buFont typeface="Arial"/>
              <a:buChar char="•"/>
            </a:pPr>
            <a:r>
              <a:rPr b="0" i="0" lang="en-US" sz="2960" u="none" cap="none" strike="noStrike">
                <a:solidFill>
                  <a:srgbClr val="000000"/>
                </a:solidFill>
                <a:latin typeface="Open Sans"/>
                <a:ea typeface="Open Sans"/>
                <a:cs typeface="Open Sans"/>
                <a:sym typeface="Open Sans"/>
              </a:rPr>
              <a:t>Motorcycle riders have the same rights and responsibilities as other roadway users. Because of their size and vulnerability in a crash, it is important to pay special attention to motorcycles.</a:t>
            </a:r>
            <a:endParaRPr b="0" i="0" sz="3330" u="none" cap="none" strike="noStrike">
              <a:solidFill>
                <a:schemeClr val="dk1"/>
              </a:solidFill>
              <a:latin typeface="Calibri"/>
              <a:ea typeface="Calibri"/>
              <a:cs typeface="Calibri"/>
              <a:sym typeface="Calibri"/>
            </a:endParaRPr>
          </a:p>
          <a:p>
            <a:pPr indent="-342900" lvl="0" marL="342900" marR="0" rtl="0" algn="l">
              <a:lnSpc>
                <a:spcPct val="95000"/>
              </a:lnSpc>
              <a:spcBef>
                <a:spcPts val="0"/>
              </a:spcBef>
              <a:spcAft>
                <a:spcPts val="0"/>
              </a:spcAft>
              <a:buClr>
                <a:srgbClr val="000000"/>
              </a:buClr>
              <a:buSzPts val="2960"/>
              <a:buFont typeface="Arial"/>
              <a:buChar char="•"/>
            </a:pPr>
            <a:r>
              <a:rPr b="1" i="0" lang="en-US" sz="2960" u="none" cap="none" strike="noStrike">
                <a:solidFill>
                  <a:srgbClr val="000000"/>
                </a:solidFill>
                <a:latin typeface="Open Sans"/>
                <a:ea typeface="Open Sans"/>
                <a:cs typeface="Open Sans"/>
                <a:sym typeface="Open Sans"/>
              </a:rPr>
              <a:t>Intersections:</a:t>
            </a:r>
            <a:r>
              <a:rPr b="0" i="0" lang="en-US" sz="2960" u="none" cap="none" strike="noStrike">
                <a:solidFill>
                  <a:srgbClr val="000000"/>
                </a:solidFill>
                <a:latin typeface="Open Sans"/>
                <a:ea typeface="Open Sans"/>
                <a:cs typeface="Open Sans"/>
                <a:sym typeface="Open Sans"/>
              </a:rPr>
              <a:t>  More than 50 percent of all motorcycle collisions occur at intersections. The most</a:t>
            </a:r>
            <a:r>
              <a:rPr b="0" i="0" lang="en-US" sz="3330" u="none" cap="none" strike="noStrike">
                <a:solidFill>
                  <a:schemeClr val="dk1"/>
                </a:solidFill>
                <a:latin typeface="Calibri"/>
                <a:ea typeface="Calibri"/>
                <a:cs typeface="Calibri"/>
                <a:sym typeface="Calibri"/>
              </a:rPr>
              <a:t> </a:t>
            </a:r>
            <a:r>
              <a:rPr b="0" i="0" lang="en-US" sz="2960" u="none" cap="none" strike="noStrike">
                <a:solidFill>
                  <a:srgbClr val="000000"/>
                </a:solidFill>
                <a:latin typeface="Open Sans"/>
                <a:ea typeface="Open Sans"/>
                <a:cs typeface="Open Sans"/>
                <a:sym typeface="Open Sans"/>
              </a:rPr>
              <a:t>common situation occurs when an oncoming automobile makes a left turn in front of a motorcycle.</a:t>
            </a:r>
            <a:endParaRPr b="0" i="0" sz="3330" u="none" cap="none" strike="noStrike">
              <a:solidFill>
                <a:schemeClr val="dk1"/>
              </a:solidFill>
              <a:latin typeface="Calibri"/>
              <a:ea typeface="Calibri"/>
              <a:cs typeface="Calibri"/>
              <a:sym typeface="Calibri"/>
            </a:endParaRPr>
          </a:p>
          <a:p>
            <a:pPr indent="-154940" lvl="0" marL="342900" marR="0" rtl="0" algn="l">
              <a:lnSpc>
                <a:spcPct val="80000"/>
              </a:lnSpc>
              <a:spcBef>
                <a:spcPts val="592"/>
              </a:spcBef>
              <a:spcAft>
                <a:spcPts val="0"/>
              </a:spcAft>
              <a:buClr>
                <a:schemeClr val="dk1"/>
              </a:buClr>
              <a:buSzPts val="2960"/>
              <a:buFont typeface="Arial"/>
              <a:buNone/>
            </a:pPr>
            <a:r>
              <a:t/>
            </a:r>
            <a:endParaRPr b="0" i="0" sz="296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Driving Near Motorcycles</a:t>
            </a:r>
            <a:endParaRPr b="0" i="0" sz="4400" u="none" cap="none" strike="noStrike">
              <a:solidFill>
                <a:schemeClr val="dk1"/>
              </a:solidFill>
              <a:latin typeface="Calibri"/>
              <a:ea typeface="Calibri"/>
              <a:cs typeface="Calibri"/>
              <a:sym typeface="Calibri"/>
            </a:endParaRPr>
          </a:p>
        </p:txBody>
      </p:sp>
      <p:sp>
        <p:nvSpPr>
          <p:cNvPr id="135" name="Shape 13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115000"/>
              </a:lnSpc>
              <a:spcBef>
                <a:spcPts val="0"/>
              </a:spcBef>
              <a:spcAft>
                <a:spcPts val="0"/>
              </a:spcAft>
              <a:buClr>
                <a:srgbClr val="000000"/>
              </a:buClr>
              <a:buSzPts val="3200"/>
              <a:buFont typeface="Arial"/>
              <a:buChar char="•"/>
            </a:pPr>
            <a:r>
              <a:rPr b="1" i="0" lang="en-US" sz="3200" u="none" cap="none" strike="noStrike">
                <a:solidFill>
                  <a:srgbClr val="000000"/>
                </a:solidFill>
                <a:latin typeface="Open Sans"/>
                <a:ea typeface="Open Sans"/>
                <a:cs typeface="Open Sans"/>
                <a:sym typeface="Open Sans"/>
              </a:rPr>
              <a:t>Lane Sharing:</a:t>
            </a:r>
            <a:r>
              <a:rPr b="0" i="0" lang="en-US" sz="3200" u="none" cap="none" strike="noStrike">
                <a:solidFill>
                  <a:srgbClr val="000000"/>
                </a:solidFill>
                <a:latin typeface="Open Sans"/>
                <a:ea typeface="Open Sans"/>
                <a:cs typeface="Open Sans"/>
                <a:sym typeface="Open Sans"/>
              </a:rPr>
              <a:t>  Although there may be enough room in the traffic lane for an automobile and a motorcyclist, remember that the motorcyclist needs the room to maneuver safely and is entitled to the entire lane. </a:t>
            </a:r>
            <a:r>
              <a:rPr b="1" i="0" lang="en-US" sz="3200" u="none" cap="none" strike="noStrike">
                <a:solidFill>
                  <a:srgbClr val="000000"/>
                </a:solidFill>
                <a:latin typeface="Open Sans"/>
                <a:ea typeface="Open Sans"/>
                <a:cs typeface="Open Sans"/>
                <a:sym typeface="Open Sans"/>
              </a:rPr>
              <a:t>Do not share the lane.</a:t>
            </a:r>
            <a:endParaRPr b="1" i="0" sz="3600" u="none" cap="none" strike="noStrike">
              <a:solidFill>
                <a:schemeClr val="dk1"/>
              </a:solidFill>
              <a:latin typeface="Calibri"/>
              <a:ea typeface="Calibri"/>
              <a:cs typeface="Calibri"/>
              <a:sym typeface="Calibri"/>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