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 name="Shape 2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 name="Shape 2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 name="Shape 2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 name="Shape 3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 name="Shape 3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 name="Shape 3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Shape 3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 name="Shape 3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 name="Shape 3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 name="Shape 3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 name="Shape 3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0" name="Shape 3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7" name="Shape 3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5" name="Shape 3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2" name="Shape 3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8" name="Shape 3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Shape 39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4" name="Shape 3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Shape 39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0" name="Shape 4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7" name="Shape 4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3" name="Shape 4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0" name="Shape 4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6" name="Shape 4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3" name="Shape 4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0" name="Shape 4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7" name="Shape 4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3" name="Shape 4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9" name="Shape 4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6" name="Shape 4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3" name="Shape 4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Shape 47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0" name="Shape 4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6" name="Shape 4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Shape 49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2" name="Shape 4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Shape 49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9" name="Shape 4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Shape 50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5" name="Shape 5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11" name="Shape 5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17" name="Shape 5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Shape 5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23" name="Shape 5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Shape 52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29" name="Shape 5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35" name="Shape 5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Shape 54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41" name="Shape 5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Shape 5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47" name="Shape 5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 name="Shape 1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Shape 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Shape 19"/>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Shape 2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Shape 3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Shape 31"/>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Shape 38"/>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8.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s://docs.google.com/document/d/1TMyy4Q8yV_h7y-HVn0lYFamHnohucBNZkbmvx3ouQ64/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idx="1" type="subTitle"/>
          </p:nvPr>
        </p:nvSpPr>
        <p:spPr>
          <a:xfrm>
            <a:off x="1321525" y="4429925"/>
            <a:ext cx="6912300" cy="1732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rPr lang="en-US"/>
              <a:t>Driv</a:t>
            </a:r>
            <a:r>
              <a:rPr b="0" i="0" lang="en-US" sz="3200" u="none" cap="none" strike="noStrike">
                <a:solidFill>
                  <a:srgbClr val="888888"/>
                </a:solidFill>
                <a:latin typeface="Calibri"/>
                <a:ea typeface="Calibri"/>
                <a:cs typeface="Calibri"/>
                <a:sym typeface="Calibri"/>
              </a:rPr>
              <a:t>er</a:t>
            </a:r>
            <a:r>
              <a:rPr lang="en-US"/>
              <a:t>’s Education</a:t>
            </a:r>
            <a:r>
              <a:rPr b="0" i="0" lang="en-US" sz="3200" u="none" cap="none" strike="noStrike">
                <a:solidFill>
                  <a:srgbClr val="888888"/>
                </a:solidFill>
                <a:latin typeface="Calibri"/>
                <a:ea typeface="Calibri"/>
                <a:cs typeface="Calibri"/>
                <a:sym typeface="Calibri"/>
              </a:rPr>
              <a:t> </a:t>
            </a:r>
            <a:endParaRPr b="0" i="0" sz="3200" u="none" cap="none" strike="noStrike">
              <a:solidFill>
                <a:srgbClr val="888888"/>
              </a:solidFill>
              <a:latin typeface="Calibri"/>
              <a:ea typeface="Calibri"/>
              <a:cs typeface="Calibri"/>
              <a:sym typeface="Calibri"/>
            </a:endParaRPr>
          </a:p>
          <a:p>
            <a:pPr indent="0" lvl="0" marL="0" marR="0" rtl="0" algn="ctr">
              <a:spcBef>
                <a:spcPts val="0"/>
              </a:spcBef>
              <a:spcAft>
                <a:spcPts val="0"/>
              </a:spcAft>
              <a:buClr>
                <a:srgbClr val="888888"/>
              </a:buClr>
              <a:buSzPts val="3200"/>
              <a:buFont typeface="Arial"/>
              <a:buNone/>
            </a:pPr>
            <a:r>
              <a:rPr b="0" i="0" lang="en-US" sz="3200" u="none" cap="none" strike="noStrike">
                <a:solidFill>
                  <a:srgbClr val="888888"/>
                </a:solidFill>
                <a:latin typeface="Calibri"/>
                <a:ea typeface="Calibri"/>
                <a:cs typeface="Calibri"/>
                <a:sym typeface="Calibri"/>
              </a:rPr>
              <a:t>Written Exam Preparation</a:t>
            </a:r>
            <a:endParaRPr b="0" i="0" sz="3200" u="none" cap="none" strike="noStrike">
              <a:solidFill>
                <a:srgbClr val="888888"/>
              </a:solidFill>
              <a:latin typeface="Calibri"/>
              <a:ea typeface="Calibri"/>
              <a:cs typeface="Calibri"/>
              <a:sym typeface="Calibri"/>
            </a:endParaRPr>
          </a:p>
          <a:p>
            <a:pPr indent="0" lvl="0" marL="0" marR="0" rtl="0" algn="ctr">
              <a:spcBef>
                <a:spcPts val="0"/>
              </a:spcBef>
              <a:spcAft>
                <a:spcPts val="0"/>
              </a:spcAft>
              <a:buClr>
                <a:srgbClr val="888888"/>
              </a:buClr>
              <a:buSzPts val="3200"/>
              <a:buFont typeface="Arial"/>
              <a:buNone/>
            </a:pPr>
            <a:r>
              <a:rPr lang="en-US"/>
              <a:t>Part III </a:t>
            </a:r>
            <a:endParaRPr/>
          </a:p>
        </p:txBody>
      </p:sp>
      <p:pic>
        <p:nvPicPr>
          <p:cNvPr id="85" name="Shape 85"/>
          <p:cNvPicPr preferRelativeResize="0"/>
          <p:nvPr/>
        </p:nvPicPr>
        <p:blipFill>
          <a:blip r:embed="rId3">
            <a:alphaModFix/>
          </a:blip>
          <a:stretch>
            <a:fillRect/>
          </a:stretch>
        </p:blipFill>
        <p:spPr>
          <a:xfrm>
            <a:off x="2245501" y="1380436"/>
            <a:ext cx="4652975" cy="23987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Speed Limit</a:t>
            </a:r>
            <a:endParaRPr b="0" i="0" sz="4400" u="none" cap="none" strike="noStrike">
              <a:solidFill>
                <a:schemeClr val="dk1"/>
              </a:solidFill>
              <a:latin typeface="Calibri"/>
              <a:ea typeface="Calibri"/>
              <a:cs typeface="Calibri"/>
              <a:sym typeface="Calibri"/>
            </a:endParaRPr>
          </a:p>
        </p:txBody>
      </p:sp>
      <p:sp>
        <p:nvSpPr>
          <p:cNvPr id="146" name="Shape 146"/>
          <p:cNvSpPr txBox="1"/>
          <p:nvPr>
            <p:ph idx="1" type="body"/>
          </p:nvPr>
        </p:nvSpPr>
        <p:spPr>
          <a:xfrm>
            <a:off x="457200" y="1600200"/>
            <a:ext cx="48768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3000"/>
              <a:buFont typeface="Arial"/>
              <a:buChar char="•"/>
            </a:pPr>
            <a:r>
              <a:rPr b="0" i="0" lang="en-US" sz="3000" u="none" cap="none" strike="noStrike">
                <a:solidFill>
                  <a:srgbClr val="000000"/>
                </a:solidFill>
                <a:latin typeface="Calibri"/>
                <a:ea typeface="Calibri"/>
                <a:cs typeface="Calibri"/>
                <a:sym typeface="Calibri"/>
              </a:rPr>
              <a:t>The speed limit sign shows the fastest speed at which you can travel.  Driving faster than the speed limit is illegal.</a:t>
            </a:r>
            <a:endParaRPr/>
          </a:p>
          <a:p>
            <a:pPr indent="-342900" lvl="0" marL="342900" marR="0" rtl="0" algn="l">
              <a:lnSpc>
                <a:spcPct val="90000"/>
              </a:lnSpc>
              <a:spcBef>
                <a:spcPts val="600"/>
              </a:spcBef>
              <a:spcAft>
                <a:spcPts val="0"/>
              </a:spcAft>
              <a:buClr>
                <a:srgbClr val="000000"/>
              </a:buClr>
              <a:buSzPts val="3000"/>
              <a:buFont typeface="Arial"/>
              <a:buChar char="•"/>
            </a:pPr>
            <a:r>
              <a:rPr b="0" i="0" lang="en-US" sz="3000" u="none" cap="none" strike="noStrike">
                <a:solidFill>
                  <a:srgbClr val="000000"/>
                </a:solidFill>
                <a:latin typeface="Calibri"/>
                <a:ea typeface="Calibri"/>
                <a:cs typeface="Calibri"/>
                <a:sym typeface="Calibri"/>
              </a:rPr>
              <a:t>Some signs show maximum and minimum speed limits for all types of vehicles on freeways and limited access highways. </a:t>
            </a:r>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47" name="Shape 147"/>
          <p:cNvPicPr preferRelativeResize="0"/>
          <p:nvPr/>
        </p:nvPicPr>
        <p:blipFill rotWithShape="1">
          <a:blip r:embed="rId3">
            <a:alphaModFix/>
          </a:blip>
          <a:srcRect b="0" l="0" r="0" t="0"/>
          <a:stretch/>
        </p:blipFill>
        <p:spPr>
          <a:xfrm>
            <a:off x="6019800" y="3124200"/>
            <a:ext cx="2054225" cy="198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Speed Limit </a:t>
            </a:r>
            <a:endParaRPr b="0" i="0" sz="4400" u="none" cap="none" strike="noStrike">
              <a:solidFill>
                <a:schemeClr val="dk1"/>
              </a:solidFill>
              <a:latin typeface="Calibri"/>
              <a:ea typeface="Calibri"/>
              <a:cs typeface="Calibri"/>
              <a:sym typeface="Calibri"/>
            </a:endParaRPr>
          </a:p>
        </p:txBody>
      </p:sp>
      <p:sp>
        <p:nvSpPr>
          <p:cNvPr id="153" name="Shape 1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In construction and maintenance zones, posted speeds legally reduce the speed limit on that portion of the highway. Unless necessary for safety, driving slower than the minimum is illegal.</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Wrong Way </a:t>
            </a:r>
            <a:endParaRPr b="0" i="0" sz="4400" u="none" cap="none" strike="noStrike">
              <a:solidFill>
                <a:schemeClr val="dk1"/>
              </a:solidFill>
              <a:latin typeface="Calibri"/>
              <a:ea typeface="Calibri"/>
              <a:cs typeface="Calibri"/>
              <a:sym typeface="Calibri"/>
            </a:endParaRPr>
          </a:p>
        </p:txBody>
      </p:sp>
      <p:sp>
        <p:nvSpPr>
          <p:cNvPr id="159" name="Shape 159"/>
          <p:cNvSpPr txBox="1"/>
          <p:nvPr>
            <p:ph idx="1" type="body"/>
          </p:nvPr>
        </p:nvSpPr>
        <p:spPr>
          <a:xfrm>
            <a:off x="457200" y="1600200"/>
            <a:ext cx="5105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3000"/>
              <a:buFont typeface="Arial"/>
              <a:buChar char="•"/>
            </a:pPr>
            <a:r>
              <a:rPr b="0" i="0" lang="en-US" sz="3000" u="none" cap="none" strike="noStrike">
                <a:solidFill>
                  <a:srgbClr val="000000"/>
                </a:solidFill>
                <a:latin typeface="Calibri"/>
                <a:ea typeface="Calibri"/>
                <a:cs typeface="Calibri"/>
                <a:sym typeface="Calibri"/>
              </a:rPr>
              <a:t>This sign tells you that your vehicle is moving in the wrong direction.</a:t>
            </a:r>
            <a:endParaRPr/>
          </a:p>
          <a:p>
            <a:pPr indent="-342900" lvl="0" marL="342900" marR="0" rtl="0" algn="l">
              <a:lnSpc>
                <a:spcPct val="90000"/>
              </a:lnSpc>
              <a:spcBef>
                <a:spcPts val="600"/>
              </a:spcBef>
              <a:spcAft>
                <a:spcPts val="0"/>
              </a:spcAft>
              <a:buClr>
                <a:srgbClr val="000000"/>
              </a:buClr>
              <a:buSzPts val="3000"/>
              <a:buFont typeface="Arial"/>
              <a:buChar char="•"/>
            </a:pPr>
            <a:r>
              <a:rPr b="0" i="0" lang="en-US" sz="3000" u="none" cap="none" strike="noStrike">
                <a:solidFill>
                  <a:srgbClr val="000000"/>
                </a:solidFill>
                <a:latin typeface="Calibri"/>
                <a:ea typeface="Calibri"/>
                <a:cs typeface="Calibri"/>
                <a:sym typeface="Calibri"/>
              </a:rPr>
              <a:t>You will see this sign on expressway ramps a short distance past the DO NOT ENTER sign. You also might see this sign if you turn the wrong way into a one-way street, alley or driveway.</a:t>
            </a:r>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60" name="Shape 160"/>
          <p:cNvPicPr preferRelativeResize="0"/>
          <p:nvPr/>
        </p:nvPicPr>
        <p:blipFill rotWithShape="1">
          <a:blip r:embed="rId3">
            <a:alphaModFix/>
          </a:blip>
          <a:srcRect b="0" l="0" r="0" t="0"/>
          <a:stretch/>
        </p:blipFill>
        <p:spPr>
          <a:xfrm>
            <a:off x="5602288" y="2895600"/>
            <a:ext cx="2703512" cy="19995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No U-Turn</a:t>
            </a:r>
            <a:endParaRPr b="0" i="0" sz="4400" u="none" cap="none" strike="noStrike">
              <a:solidFill>
                <a:schemeClr val="dk1"/>
              </a:solidFill>
              <a:latin typeface="Calibri"/>
              <a:ea typeface="Calibri"/>
              <a:cs typeface="Calibri"/>
              <a:sym typeface="Calibri"/>
            </a:endParaRPr>
          </a:p>
        </p:txBody>
      </p:sp>
      <p:sp>
        <p:nvSpPr>
          <p:cNvPr id="166" name="Shape 166"/>
          <p:cNvSpPr txBox="1"/>
          <p:nvPr>
            <p:ph idx="1" type="body"/>
          </p:nvPr>
        </p:nvSpPr>
        <p:spPr>
          <a:xfrm>
            <a:off x="457200" y="1600200"/>
            <a:ext cx="43434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These signs are posted on divided highways or expressways to indicate that U-turns are not permitted.</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67" name="Shape 167"/>
          <p:cNvPicPr preferRelativeResize="0"/>
          <p:nvPr/>
        </p:nvPicPr>
        <p:blipFill rotWithShape="1">
          <a:blip r:embed="rId3">
            <a:alphaModFix/>
          </a:blip>
          <a:srcRect b="0" l="0" r="0" t="0"/>
          <a:stretch/>
        </p:blipFill>
        <p:spPr>
          <a:xfrm>
            <a:off x="6096000" y="2133600"/>
            <a:ext cx="2286000" cy="21828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No U-Turn</a:t>
            </a:r>
            <a:endParaRPr b="0" i="0" sz="4400" u="none" cap="none" strike="noStrike">
              <a:solidFill>
                <a:schemeClr val="dk1"/>
              </a:solidFill>
              <a:latin typeface="Calibri"/>
              <a:ea typeface="Calibri"/>
              <a:cs typeface="Calibri"/>
              <a:sym typeface="Calibri"/>
            </a:endParaRPr>
          </a:p>
        </p:txBody>
      </p:sp>
      <p:sp>
        <p:nvSpPr>
          <p:cNvPr id="173" name="Shape 17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You may see one where there is an opening in the divided highway that leads to the other side.</a:t>
            </a:r>
            <a:endParaRPr/>
          </a:p>
          <a:p>
            <a:pPr indent="-342900" lvl="0" marL="342900" marR="0" rtl="0" algn="l">
              <a:spcBef>
                <a:spcPts val="64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These openings are for authorized vehicles only such as police cars, ambulances, snow plows, construction/maintenance equipment and other emergency vehicles. You may not use this opening.</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No Right Turn/No Left Turn</a:t>
            </a:r>
            <a:endParaRPr b="0" i="0" sz="4400" u="none" cap="none" strike="noStrike">
              <a:solidFill>
                <a:schemeClr val="dk1"/>
              </a:solidFill>
              <a:latin typeface="Calibri"/>
              <a:ea typeface="Calibri"/>
              <a:cs typeface="Calibri"/>
              <a:sym typeface="Calibri"/>
            </a:endParaRPr>
          </a:p>
        </p:txBody>
      </p:sp>
      <p:sp>
        <p:nvSpPr>
          <p:cNvPr id="179" name="Shape 179"/>
          <p:cNvSpPr txBox="1"/>
          <p:nvPr>
            <p:ph idx="1" type="body"/>
          </p:nvPr>
        </p:nvSpPr>
        <p:spPr>
          <a:xfrm>
            <a:off x="457200" y="1600200"/>
            <a:ext cx="38100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These signs indicate that right turns (or left turns) are not allowed.</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80" name="Shape 180"/>
          <p:cNvPicPr preferRelativeResize="0"/>
          <p:nvPr/>
        </p:nvPicPr>
        <p:blipFill rotWithShape="1">
          <a:blip r:embed="rId3">
            <a:alphaModFix/>
          </a:blip>
          <a:srcRect b="0" l="0" r="0" t="0"/>
          <a:stretch/>
        </p:blipFill>
        <p:spPr>
          <a:xfrm>
            <a:off x="5569527" y="1371600"/>
            <a:ext cx="1792287" cy="1908175"/>
          </a:xfrm>
          <a:prstGeom prst="rect">
            <a:avLst/>
          </a:prstGeom>
          <a:noFill/>
          <a:ln>
            <a:noFill/>
          </a:ln>
        </p:spPr>
      </p:pic>
      <p:sp>
        <p:nvSpPr>
          <p:cNvPr descr="Image result for no left turn" id="181" name="Shape 18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2" name="Shape 182"/>
          <p:cNvPicPr preferRelativeResize="0"/>
          <p:nvPr/>
        </p:nvPicPr>
        <p:blipFill rotWithShape="1">
          <a:blip r:embed="rId4">
            <a:alphaModFix/>
          </a:blip>
          <a:srcRect b="0" l="7434" r="5939" t="0"/>
          <a:stretch/>
        </p:blipFill>
        <p:spPr>
          <a:xfrm>
            <a:off x="5731549" y="3733800"/>
            <a:ext cx="1694488" cy="19560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Calibri"/>
              <a:buNone/>
            </a:pPr>
            <a:r>
              <a:rPr b="0" i="0" lang="en-US" sz="4400" u="none" cap="none" strike="noStrike">
                <a:solidFill>
                  <a:srgbClr val="000000"/>
                </a:solidFill>
                <a:latin typeface="Calibri"/>
                <a:ea typeface="Calibri"/>
                <a:cs typeface="Calibri"/>
                <a:sym typeface="Calibri"/>
              </a:rPr>
              <a:t>Warning Signs</a:t>
            </a:r>
            <a:endParaRPr b="0" i="0" sz="4400" u="none" cap="none" strike="noStrike">
              <a:solidFill>
                <a:schemeClr val="dk1"/>
              </a:solidFill>
              <a:latin typeface="Calibri"/>
              <a:ea typeface="Calibri"/>
              <a:cs typeface="Calibri"/>
              <a:sym typeface="Calibri"/>
            </a:endParaRPr>
          </a:p>
        </p:txBody>
      </p:sp>
      <p:sp>
        <p:nvSpPr>
          <p:cNvPr id="188" name="Shape 18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Warning signs alert you to road conditions and dangers ahead.  Warning signs usually are yellow or orange in color.  These signs are usually diamond-shaped and warn you about road hazards, construction sites, schools or other situations that require your special attention.</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89" name="Shape 189"/>
          <p:cNvPicPr preferRelativeResize="0"/>
          <p:nvPr/>
        </p:nvPicPr>
        <p:blipFill rotWithShape="1">
          <a:blip r:embed="rId3">
            <a:alphaModFix/>
          </a:blip>
          <a:srcRect b="0" l="0" r="0" t="0"/>
          <a:stretch/>
        </p:blipFill>
        <p:spPr>
          <a:xfrm>
            <a:off x="7086600" y="4724400"/>
            <a:ext cx="1584325" cy="14874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Warning Signs</a:t>
            </a:r>
            <a:endParaRPr b="0" i="0" sz="4400" u="none" cap="none" strike="noStrike">
              <a:solidFill>
                <a:schemeClr val="dk1"/>
              </a:solidFill>
              <a:latin typeface="Calibri"/>
              <a:ea typeface="Calibri"/>
              <a:cs typeface="Calibri"/>
              <a:sym typeface="Calibri"/>
            </a:endParaRPr>
          </a:p>
        </p:txBody>
      </p:sp>
      <p:sp>
        <p:nvSpPr>
          <p:cNvPr id="195" name="Shape 195"/>
          <p:cNvSpPr txBox="1"/>
          <p:nvPr>
            <p:ph idx="1" type="body"/>
          </p:nvPr>
        </p:nvSpPr>
        <p:spPr>
          <a:xfrm>
            <a:off x="457200" y="1600200"/>
            <a:ext cx="49530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While most warning signs are yellow, some Illinois communities may have fluorescent yellow-green pedestrian and school signs. </a:t>
            </a:r>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a:p>
            <a:pPr indent="-342900" lvl="0" marL="342900" marR="0" rtl="0" algn="l">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Construction and maintenance warning signs are orange.</a:t>
            </a:r>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b="0" l="0" r="0" t="0"/>
          <a:stretch/>
        </p:blipFill>
        <p:spPr>
          <a:xfrm>
            <a:off x="5715000" y="2209800"/>
            <a:ext cx="1603375" cy="1731963"/>
          </a:xfrm>
          <a:prstGeom prst="rect">
            <a:avLst/>
          </a:prstGeom>
          <a:noFill/>
          <a:ln>
            <a:noFill/>
          </a:ln>
        </p:spPr>
      </p:pic>
      <p:pic>
        <p:nvPicPr>
          <p:cNvPr id="197" name="Shape 197"/>
          <p:cNvPicPr preferRelativeResize="0"/>
          <p:nvPr/>
        </p:nvPicPr>
        <p:blipFill rotWithShape="1">
          <a:blip r:embed="rId4">
            <a:alphaModFix/>
          </a:blip>
          <a:srcRect b="0" l="0" r="0" t="0"/>
          <a:stretch/>
        </p:blipFill>
        <p:spPr>
          <a:xfrm>
            <a:off x="5976343" y="4419600"/>
            <a:ext cx="1725148" cy="160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Pedestrian Crosswalk</a:t>
            </a:r>
            <a:endParaRPr b="0" i="0" sz="4400" u="none" cap="none" strike="noStrike">
              <a:solidFill>
                <a:schemeClr val="dk1"/>
              </a:solidFill>
              <a:latin typeface="Calibri"/>
              <a:ea typeface="Calibri"/>
              <a:cs typeface="Calibri"/>
              <a:sym typeface="Calibri"/>
            </a:endParaRPr>
          </a:p>
        </p:txBody>
      </p:sp>
      <p:sp>
        <p:nvSpPr>
          <p:cNvPr id="203" name="Shape 203"/>
          <p:cNvSpPr txBox="1"/>
          <p:nvPr>
            <p:ph idx="1" type="body"/>
          </p:nvPr>
        </p:nvSpPr>
        <p:spPr>
          <a:xfrm>
            <a:off x="457200" y="1600200"/>
            <a:ext cx="48768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This sign tells you there is a crosswalk. However, it may not be at an intersection so you must watch both sides of the street for pedestrians.</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04" name="Shape 204"/>
          <p:cNvPicPr preferRelativeResize="0"/>
          <p:nvPr/>
        </p:nvPicPr>
        <p:blipFill rotWithShape="1">
          <a:blip r:embed="rId3">
            <a:alphaModFix/>
          </a:blip>
          <a:srcRect b="0" l="0" r="0" t="0"/>
          <a:stretch/>
        </p:blipFill>
        <p:spPr>
          <a:xfrm>
            <a:off x="6096000" y="3886200"/>
            <a:ext cx="1731963" cy="16398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School Crossing</a:t>
            </a:r>
            <a:endParaRPr b="0" i="0" sz="4400" u="none" cap="none" strike="noStrike">
              <a:solidFill>
                <a:schemeClr val="dk1"/>
              </a:solidFill>
              <a:latin typeface="Calibri"/>
              <a:ea typeface="Calibri"/>
              <a:cs typeface="Calibri"/>
              <a:sym typeface="Calibri"/>
            </a:endParaRPr>
          </a:p>
        </p:txBody>
      </p:sp>
      <p:sp>
        <p:nvSpPr>
          <p:cNvPr id="210" name="Shape 210"/>
          <p:cNvSpPr txBox="1"/>
          <p:nvPr>
            <p:ph idx="1" type="body"/>
          </p:nvPr>
        </p:nvSpPr>
        <p:spPr>
          <a:xfrm>
            <a:off x="457200" y="1600200"/>
            <a:ext cx="46482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These signs warn you of school areas and crossings.  Stay alert and watch for children.</a:t>
            </a:r>
            <a:endParaRPr/>
          </a:p>
          <a:p>
            <a:pPr indent="-342900" lvl="0" marL="342900" marR="0" rtl="0" algn="l">
              <a:lnSpc>
                <a:spcPct val="8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Adult school crossing guards, auxiliary police or police officers often supervise these street crossings when students are going to and from school.</a:t>
            </a:r>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id="211" name="Shape 211"/>
          <p:cNvPicPr preferRelativeResize="0"/>
          <p:nvPr/>
        </p:nvPicPr>
        <p:blipFill rotWithShape="1">
          <a:blip r:embed="rId3">
            <a:alphaModFix/>
          </a:blip>
          <a:srcRect b="0" l="0" r="0" t="0"/>
          <a:stretch/>
        </p:blipFill>
        <p:spPr>
          <a:xfrm>
            <a:off x="5791200" y="2971800"/>
            <a:ext cx="1828800" cy="1908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Introduction &amp; Welcome</a:t>
            </a:r>
            <a:endParaRPr b="0" i="0" sz="4400" u="none" cap="none" strike="noStrike">
              <a:solidFill>
                <a:schemeClr val="dk1"/>
              </a:solidFill>
              <a:latin typeface="Calibri"/>
              <a:ea typeface="Calibri"/>
              <a:cs typeface="Calibri"/>
              <a:sym typeface="Calibri"/>
            </a:endParaRPr>
          </a:p>
        </p:txBody>
      </p:sp>
      <p:sp>
        <p:nvSpPr>
          <p:cNvPr id="91" name="Shape 91"/>
          <p:cNvSpPr txBox="1"/>
          <p:nvPr>
            <p:ph idx="1" type="body"/>
          </p:nvPr>
        </p:nvSpPr>
        <p:spPr>
          <a:xfrm>
            <a:off x="457200" y="1600200"/>
            <a:ext cx="7772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Welcome to </a:t>
            </a:r>
            <a:r>
              <a:rPr lang="en-US"/>
              <a:t>iDrivio’s</a:t>
            </a:r>
            <a:r>
              <a:rPr b="0" i="0" lang="en-US" sz="3200" u="none" cap="none" strike="noStrike">
                <a:solidFill>
                  <a:schemeClr val="dk1"/>
                </a:solidFill>
                <a:latin typeface="Calibri"/>
                <a:ea typeface="Calibri"/>
                <a:cs typeface="Calibri"/>
                <a:sym typeface="Calibri"/>
              </a:rPr>
              <a:t> Online Written Exam Preparation Course part 3!  This presentation will prepare you to take the Written Exam administered by the </a:t>
            </a:r>
            <a:r>
              <a:rPr lang="en-US"/>
              <a:t>Illinois</a:t>
            </a:r>
            <a:r>
              <a:rPr b="0" i="0" lang="en-US" sz="3200" u="none" cap="none" strike="noStrike">
                <a:solidFill>
                  <a:schemeClr val="dk1"/>
                </a:solidFill>
                <a:latin typeface="Calibri"/>
                <a:ea typeface="Calibri"/>
                <a:cs typeface="Calibri"/>
                <a:sym typeface="Calibri"/>
              </a:rPr>
              <a:t> Secretary of State when you apply for an instruction permit or renew your driver’s license.  </a:t>
            </a:r>
            <a:endParaRPr/>
          </a:p>
          <a:p>
            <a:pPr indent="-342900" lvl="0" marL="342900" marR="0" rtl="0" algn="l">
              <a:lnSpc>
                <a:spcPct val="9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To navigate through the presentation, click the forward and back arrows on the screen.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School Crossing</a:t>
            </a:r>
            <a:endParaRPr b="0" i="0" sz="4400" u="none" cap="none" strike="noStrike">
              <a:solidFill>
                <a:schemeClr val="dk1"/>
              </a:solidFill>
              <a:latin typeface="Calibri"/>
              <a:ea typeface="Calibri"/>
              <a:cs typeface="Calibri"/>
              <a:sym typeface="Calibri"/>
            </a:endParaRPr>
          </a:p>
        </p:txBody>
      </p:sp>
      <p:sp>
        <p:nvSpPr>
          <p:cNvPr id="217" name="Shape 2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The three signs below show two children walking. They warn of school crossings ahead or of school buildings or grounds next to the roadway.</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18" name="Shape 218"/>
          <p:cNvPicPr preferRelativeResize="0"/>
          <p:nvPr/>
        </p:nvPicPr>
        <p:blipFill rotWithShape="1">
          <a:blip r:embed="rId3">
            <a:alphaModFix/>
          </a:blip>
          <a:srcRect b="0" l="0" r="0" t="0"/>
          <a:stretch/>
        </p:blipFill>
        <p:spPr>
          <a:xfrm>
            <a:off x="1524000" y="4191000"/>
            <a:ext cx="1447800" cy="1447800"/>
          </a:xfrm>
          <a:prstGeom prst="rect">
            <a:avLst/>
          </a:prstGeom>
          <a:noFill/>
          <a:ln>
            <a:noFill/>
          </a:ln>
        </p:spPr>
      </p:pic>
      <p:pic>
        <p:nvPicPr>
          <p:cNvPr id="219" name="Shape 219"/>
          <p:cNvPicPr preferRelativeResize="0"/>
          <p:nvPr/>
        </p:nvPicPr>
        <p:blipFill rotWithShape="1">
          <a:blip r:embed="rId4">
            <a:alphaModFix/>
          </a:blip>
          <a:srcRect b="0" l="0" r="0" t="0"/>
          <a:stretch/>
        </p:blipFill>
        <p:spPr>
          <a:xfrm>
            <a:off x="4084854" y="4194175"/>
            <a:ext cx="1109663" cy="1444625"/>
          </a:xfrm>
          <a:prstGeom prst="rect">
            <a:avLst/>
          </a:prstGeom>
          <a:noFill/>
          <a:ln>
            <a:noFill/>
          </a:ln>
        </p:spPr>
      </p:pic>
      <p:pic>
        <p:nvPicPr>
          <p:cNvPr id="220" name="Shape 220"/>
          <p:cNvPicPr preferRelativeResize="0"/>
          <p:nvPr/>
        </p:nvPicPr>
        <p:blipFill rotWithShape="1">
          <a:blip r:embed="rId5">
            <a:alphaModFix/>
          </a:blip>
          <a:srcRect b="0" l="0" r="0" t="0"/>
          <a:stretch/>
        </p:blipFill>
        <p:spPr>
          <a:xfrm>
            <a:off x="6248400" y="4267200"/>
            <a:ext cx="1317625" cy="1524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School Speed Limit Signs</a:t>
            </a:r>
            <a:endParaRPr b="0" i="0" sz="4400" u="none" cap="none" strike="noStrike">
              <a:solidFill>
                <a:schemeClr val="dk1"/>
              </a:solidFill>
              <a:latin typeface="Calibri"/>
              <a:ea typeface="Calibri"/>
              <a:cs typeface="Calibri"/>
              <a:sym typeface="Calibri"/>
            </a:endParaRPr>
          </a:p>
        </p:txBody>
      </p:sp>
      <p:sp>
        <p:nvSpPr>
          <p:cNvPr id="226" name="Shape 226"/>
          <p:cNvSpPr txBox="1"/>
          <p:nvPr>
            <p:ph idx="1" type="body"/>
          </p:nvPr>
        </p:nvSpPr>
        <p:spPr>
          <a:xfrm>
            <a:off x="457200" y="1600200"/>
            <a:ext cx="46482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These two signs are used in areas where a reduced-speed school zone has been established. </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27" name="Shape 227"/>
          <p:cNvPicPr preferRelativeResize="0"/>
          <p:nvPr/>
        </p:nvPicPr>
        <p:blipFill rotWithShape="1">
          <a:blip r:embed="rId3">
            <a:alphaModFix/>
          </a:blip>
          <a:srcRect b="0" l="0" r="0" t="0"/>
          <a:stretch/>
        </p:blipFill>
        <p:spPr>
          <a:xfrm>
            <a:off x="5257800" y="1981200"/>
            <a:ext cx="1371600" cy="2133600"/>
          </a:xfrm>
          <a:prstGeom prst="rect">
            <a:avLst/>
          </a:prstGeom>
          <a:noFill/>
          <a:ln>
            <a:noFill/>
          </a:ln>
        </p:spPr>
      </p:pic>
      <p:pic>
        <p:nvPicPr>
          <p:cNvPr id="228" name="Shape 228"/>
          <p:cNvPicPr preferRelativeResize="0"/>
          <p:nvPr/>
        </p:nvPicPr>
        <p:blipFill rotWithShape="1">
          <a:blip r:embed="rId4">
            <a:alphaModFix/>
          </a:blip>
          <a:srcRect b="0" l="0" r="0" t="0"/>
          <a:stretch/>
        </p:blipFill>
        <p:spPr>
          <a:xfrm>
            <a:off x="6781800" y="3581400"/>
            <a:ext cx="1090613" cy="2054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School Speed Limit Signs</a:t>
            </a:r>
            <a:endParaRPr b="0" i="0" sz="4400" u="none" cap="none" strike="noStrike">
              <a:solidFill>
                <a:schemeClr val="dk1"/>
              </a:solidFill>
              <a:latin typeface="Calibri"/>
              <a:ea typeface="Calibri"/>
              <a:cs typeface="Calibri"/>
              <a:sym typeface="Calibri"/>
            </a:endParaRPr>
          </a:p>
        </p:txBody>
      </p:sp>
      <p:sp>
        <p:nvSpPr>
          <p:cNvPr id="234" name="Shape 2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The posted speed applies only on school days when children are present (usual school hours are 7 a.m. to 4 p.m., but hours may vary), where a potential hazard exists because of the children’s close proximity to traffic, or when a light is flashing.</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Stop Ahead/Yield Ahead/Signal Ahead</a:t>
            </a:r>
            <a:endParaRPr b="0" i="0" sz="3959" u="none" cap="none" strike="noStrike">
              <a:solidFill>
                <a:schemeClr val="dk1"/>
              </a:solidFill>
              <a:latin typeface="Calibri"/>
              <a:ea typeface="Calibri"/>
              <a:cs typeface="Calibri"/>
              <a:sym typeface="Calibri"/>
            </a:endParaRPr>
          </a:p>
        </p:txBody>
      </p:sp>
      <p:sp>
        <p:nvSpPr>
          <p:cNvPr id="240" name="Shape 2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700"/>
              <a:buFont typeface="Arial"/>
              <a:buChar char="•"/>
            </a:pPr>
            <a:r>
              <a:rPr b="0" i="0" lang="en-US" sz="2700" u="none" cap="none" strike="noStrike">
                <a:solidFill>
                  <a:srgbClr val="000000"/>
                </a:solidFill>
                <a:latin typeface="Calibri"/>
                <a:ea typeface="Calibri"/>
                <a:cs typeface="Calibri"/>
                <a:sym typeface="Calibri"/>
              </a:rPr>
              <a:t>These signs warn of traffic controls ahead. Although the traffic signal may not yet be visible, the traffic signs are close enough to require you to start slowing down.</a:t>
            </a:r>
            <a:endParaRPr/>
          </a:p>
          <a:p>
            <a:pPr indent="-342900" lvl="0" marL="342900" marR="0" rtl="0" algn="l">
              <a:spcBef>
                <a:spcPts val="540"/>
              </a:spcBef>
              <a:spcAft>
                <a:spcPts val="0"/>
              </a:spcAft>
              <a:buClr>
                <a:srgbClr val="000000"/>
              </a:buClr>
              <a:buSzPts val="2700"/>
              <a:buFont typeface="Arial"/>
              <a:buChar char="•"/>
            </a:pPr>
            <a:r>
              <a:rPr b="0" i="0" lang="en-US" sz="2700" u="none" cap="none" strike="noStrike">
                <a:solidFill>
                  <a:srgbClr val="000000"/>
                </a:solidFill>
                <a:latin typeface="Calibri"/>
                <a:ea typeface="Calibri"/>
                <a:cs typeface="Calibri"/>
                <a:sym typeface="Calibri"/>
              </a:rPr>
              <a:t>Advance warning signs also are used in high-speed areas because of the longer distance needed to slow down or stop.</a:t>
            </a:r>
            <a:endParaRPr/>
          </a:p>
          <a:p>
            <a:pPr indent="-171450" lvl="0" marL="342900" marR="0" rtl="0" algn="l">
              <a:spcBef>
                <a:spcPts val="540"/>
              </a:spcBef>
              <a:spcAft>
                <a:spcPts val="0"/>
              </a:spcAft>
              <a:buClr>
                <a:schemeClr val="dk1"/>
              </a:buClr>
              <a:buSzPts val="2700"/>
              <a:buFont typeface="Arial"/>
              <a:buNone/>
            </a:pPr>
            <a:r>
              <a:t/>
            </a:r>
            <a:endParaRPr b="0" i="0" sz="2700" u="none" cap="none" strike="noStrike">
              <a:solidFill>
                <a:srgbClr val="000000"/>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41" name="Shape 241"/>
          <p:cNvPicPr preferRelativeResize="0"/>
          <p:nvPr/>
        </p:nvPicPr>
        <p:blipFill rotWithShape="1">
          <a:blip r:embed="rId3">
            <a:alphaModFix/>
          </a:blip>
          <a:srcRect b="0" l="0" r="0" t="0"/>
          <a:stretch/>
        </p:blipFill>
        <p:spPr>
          <a:xfrm>
            <a:off x="2667000" y="4495800"/>
            <a:ext cx="4194175" cy="13287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Intersections Ahead</a:t>
            </a:r>
            <a:endParaRPr b="0" i="0" sz="4400" u="none" cap="none" strike="noStrike">
              <a:solidFill>
                <a:schemeClr val="dk1"/>
              </a:solidFill>
              <a:latin typeface="Calibri"/>
              <a:ea typeface="Calibri"/>
              <a:cs typeface="Calibri"/>
              <a:sym typeface="Calibri"/>
            </a:endParaRPr>
          </a:p>
        </p:txBody>
      </p:sp>
      <p:sp>
        <p:nvSpPr>
          <p:cNvPr id="247" name="Shape 2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Signs warn you of intersections ahead where traffic may exist or where a right or left turn may be required. A sign naming the intersecting road also may be posted.  The two intersections shown below are the Crossroad and the Side Road.</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48" name="Shape 248"/>
          <p:cNvPicPr preferRelativeResize="0"/>
          <p:nvPr/>
        </p:nvPicPr>
        <p:blipFill rotWithShape="1">
          <a:blip r:embed="rId3">
            <a:alphaModFix/>
          </a:blip>
          <a:srcRect b="0" l="0" r="0" t="0"/>
          <a:stretch/>
        </p:blipFill>
        <p:spPr>
          <a:xfrm>
            <a:off x="5334000" y="4343256"/>
            <a:ext cx="3225800" cy="18716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Crossroad </a:t>
            </a:r>
            <a:endParaRPr b="0" i="0" sz="4400" u="none" cap="none" strike="noStrike">
              <a:solidFill>
                <a:schemeClr val="dk1"/>
              </a:solidFill>
              <a:latin typeface="Calibri"/>
              <a:ea typeface="Calibri"/>
              <a:cs typeface="Calibri"/>
              <a:sym typeface="Calibri"/>
            </a:endParaRPr>
          </a:p>
        </p:txBody>
      </p:sp>
      <p:sp>
        <p:nvSpPr>
          <p:cNvPr id="254" name="Shape 254"/>
          <p:cNvSpPr txBox="1"/>
          <p:nvPr>
            <p:ph idx="1" type="body"/>
          </p:nvPr>
        </p:nvSpPr>
        <p:spPr>
          <a:xfrm>
            <a:off x="457200" y="1600200"/>
            <a:ext cx="48768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The Crossroad sign shows two streets that intersect at a typical intersection.  The intersection could be uncontrolled (with no stop signs, yield signs, or traffic signal lights) or controlled (with stop signs, yield signs, or traffic signal lights).</a:t>
            </a:r>
            <a:endParaRPr b="0" i="0" sz="3200" u="none" cap="none" strike="noStrike">
              <a:solidFill>
                <a:schemeClr val="dk1"/>
              </a:solidFill>
              <a:latin typeface="Calibri"/>
              <a:ea typeface="Calibri"/>
              <a:cs typeface="Calibri"/>
              <a:sym typeface="Calibri"/>
            </a:endParaRPr>
          </a:p>
        </p:txBody>
      </p:sp>
      <p:pic>
        <p:nvPicPr>
          <p:cNvPr id="255" name="Shape 255"/>
          <p:cNvPicPr preferRelativeResize="0"/>
          <p:nvPr/>
        </p:nvPicPr>
        <p:blipFill rotWithShape="1">
          <a:blip r:embed="rId3">
            <a:alphaModFix/>
          </a:blip>
          <a:srcRect b="0" l="0" r="0" t="0"/>
          <a:stretch/>
        </p:blipFill>
        <p:spPr>
          <a:xfrm>
            <a:off x="5334000" y="2667000"/>
            <a:ext cx="2292350" cy="2133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Side Road</a:t>
            </a:r>
            <a:endParaRPr b="0" i="0" sz="4400" u="none" cap="none" strike="noStrike">
              <a:solidFill>
                <a:schemeClr val="dk1"/>
              </a:solidFill>
              <a:latin typeface="Calibri"/>
              <a:ea typeface="Calibri"/>
              <a:cs typeface="Calibri"/>
              <a:sym typeface="Calibri"/>
            </a:endParaRPr>
          </a:p>
        </p:txBody>
      </p:sp>
      <p:sp>
        <p:nvSpPr>
          <p:cNvPr id="261" name="Shape 261"/>
          <p:cNvSpPr txBox="1"/>
          <p:nvPr>
            <p:ph idx="1" type="body"/>
          </p:nvPr>
        </p:nvSpPr>
        <p:spPr>
          <a:xfrm>
            <a:off x="457200" y="1600200"/>
            <a:ext cx="48768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The Side Road sign shows a road that terminates when it intersects with a second road.</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62" name="Shape 262"/>
          <p:cNvPicPr preferRelativeResize="0"/>
          <p:nvPr/>
        </p:nvPicPr>
        <p:blipFill rotWithShape="1">
          <a:blip r:embed="rId3">
            <a:alphaModFix/>
          </a:blip>
          <a:srcRect b="0" l="0" r="0" t="0"/>
          <a:stretch/>
        </p:blipFill>
        <p:spPr>
          <a:xfrm>
            <a:off x="5486400" y="2514600"/>
            <a:ext cx="2103437" cy="2286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Winding Road Ahead</a:t>
            </a:r>
            <a:endParaRPr b="0" i="0" sz="4400" u="none" cap="none" strike="noStrike">
              <a:solidFill>
                <a:schemeClr val="dk1"/>
              </a:solidFill>
              <a:latin typeface="Calibri"/>
              <a:ea typeface="Calibri"/>
              <a:cs typeface="Calibri"/>
              <a:sym typeface="Calibri"/>
            </a:endParaRPr>
          </a:p>
        </p:txBody>
      </p:sp>
      <p:sp>
        <p:nvSpPr>
          <p:cNvPr id="268" name="Shape 268"/>
          <p:cNvSpPr txBox="1"/>
          <p:nvPr>
            <p:ph idx="1" type="body"/>
          </p:nvPr>
        </p:nvSpPr>
        <p:spPr>
          <a:xfrm>
            <a:off x="457200" y="1600200"/>
            <a:ext cx="54102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Certain signs are posted before turns and curves. The shape of the arrow tells you what to expect.</a:t>
            </a:r>
            <a:endParaRPr/>
          </a:p>
          <a:p>
            <a:pPr indent="-342900" lvl="0" marL="342900" marR="0" rtl="0" algn="l">
              <a:lnSpc>
                <a:spcPct val="8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The “Winding Road Ahead” sign shows that the road will curve both left and right.</a:t>
            </a:r>
            <a:endParaRPr/>
          </a:p>
          <a:p>
            <a:pPr indent="-342900" lvl="0" marL="342900" marR="0" rtl="0" algn="l">
              <a:lnSpc>
                <a:spcPct val="8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Slow down before the curve; sudden braking could cause a skid or locked wheels. </a:t>
            </a:r>
            <a:endParaRPr/>
          </a:p>
          <a:p>
            <a:pPr indent="-342900" lvl="0" marL="342900" marR="0" rtl="0" algn="l">
              <a:lnSpc>
                <a:spcPct val="8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A sign showing the maximum safe speed might be posted below the sign.</a:t>
            </a:r>
            <a:endParaRPr/>
          </a:p>
          <a:p>
            <a:pPr indent="-170180" lvl="0" marL="342900" marR="0" rtl="0" algn="l">
              <a:lnSpc>
                <a:spcPct val="8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pic>
        <p:nvPicPr>
          <p:cNvPr id="269" name="Shape 269"/>
          <p:cNvPicPr preferRelativeResize="0"/>
          <p:nvPr/>
        </p:nvPicPr>
        <p:blipFill rotWithShape="1">
          <a:blip r:embed="rId3">
            <a:alphaModFix/>
          </a:blip>
          <a:srcRect b="0" l="0" r="0" t="0"/>
          <a:stretch/>
        </p:blipFill>
        <p:spPr>
          <a:xfrm>
            <a:off x="6096000" y="2341419"/>
            <a:ext cx="2258291" cy="2225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Reduction in Lanes</a:t>
            </a:r>
            <a:endParaRPr b="0" i="0" sz="4400" u="none" cap="none" strike="noStrike">
              <a:solidFill>
                <a:schemeClr val="dk1"/>
              </a:solidFill>
              <a:latin typeface="Calibri"/>
              <a:ea typeface="Calibri"/>
              <a:cs typeface="Calibri"/>
              <a:sym typeface="Calibri"/>
            </a:endParaRPr>
          </a:p>
        </p:txBody>
      </p:sp>
      <p:sp>
        <p:nvSpPr>
          <p:cNvPr id="275" name="Shape 275"/>
          <p:cNvSpPr txBox="1"/>
          <p:nvPr>
            <p:ph idx="1" type="body"/>
          </p:nvPr>
        </p:nvSpPr>
        <p:spPr>
          <a:xfrm>
            <a:off x="457200" y="1600200"/>
            <a:ext cx="44958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These signs are used on multi-lane roads to warn you of a reduction in the number of traffic lanes in the direction you are traveling.</a:t>
            </a:r>
            <a:endParaRPr/>
          </a:p>
          <a:p>
            <a:pPr indent="-342900" lvl="0" marL="342900" marR="0" rtl="0" algn="l">
              <a:lnSpc>
                <a:spcPct val="80000"/>
              </a:lnSpc>
              <a:spcBef>
                <a:spcPts val="544"/>
              </a:spcBef>
              <a:spcAft>
                <a:spcPts val="0"/>
              </a:spcAft>
              <a:buClr>
                <a:schemeClr val="dk1"/>
              </a:buClr>
              <a:buSzPts val="2720"/>
              <a:buFont typeface="Arial"/>
              <a:buChar char="•"/>
            </a:pPr>
            <a:r>
              <a:rPr b="1" i="0" lang="en-US" sz="2720" u="none" cap="none" strike="noStrike">
                <a:solidFill>
                  <a:schemeClr val="dk1"/>
                </a:solidFill>
                <a:latin typeface="Calibri"/>
                <a:ea typeface="Calibri"/>
                <a:cs typeface="Calibri"/>
                <a:sym typeface="Calibri"/>
              </a:rPr>
              <a:t>Hint for remembering the sign: </a:t>
            </a:r>
            <a:r>
              <a:rPr b="0" i="0" lang="en-US" sz="2720" u="none" cap="none" strike="noStrike">
                <a:solidFill>
                  <a:schemeClr val="dk1"/>
                </a:solidFill>
                <a:latin typeface="Calibri"/>
                <a:ea typeface="Calibri"/>
                <a:cs typeface="Calibri"/>
                <a:sym typeface="Calibri"/>
              </a:rPr>
              <a:t>If you trace over the image on the sign, you form the letter “R,” which is the first letter of the answer: “Reduction in Lanes”!</a:t>
            </a:r>
            <a:endParaRPr b="0" i="0" sz="2720" u="none" cap="none" strike="noStrike">
              <a:solidFill>
                <a:schemeClr val="dk1"/>
              </a:solidFill>
              <a:latin typeface="Calibri"/>
              <a:ea typeface="Calibri"/>
              <a:cs typeface="Calibri"/>
              <a:sym typeface="Calibri"/>
            </a:endParaRPr>
          </a:p>
        </p:txBody>
      </p:sp>
      <p:pic>
        <p:nvPicPr>
          <p:cNvPr id="276" name="Shape 276"/>
          <p:cNvPicPr preferRelativeResize="0"/>
          <p:nvPr/>
        </p:nvPicPr>
        <p:blipFill rotWithShape="1">
          <a:blip r:embed="rId3">
            <a:alphaModFix/>
          </a:blip>
          <a:srcRect b="0" l="0" r="0" t="0"/>
          <a:stretch/>
        </p:blipFill>
        <p:spPr>
          <a:xfrm>
            <a:off x="5181600" y="2743200"/>
            <a:ext cx="2590800" cy="24082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Reduction in Lanes</a:t>
            </a:r>
            <a:endParaRPr b="0" i="0" sz="4400" u="none" cap="none" strike="noStrike">
              <a:solidFill>
                <a:schemeClr val="dk1"/>
              </a:solidFill>
              <a:latin typeface="Calibri"/>
              <a:ea typeface="Calibri"/>
              <a:cs typeface="Calibri"/>
              <a:sym typeface="Calibri"/>
            </a:endParaRPr>
          </a:p>
        </p:txBody>
      </p:sp>
      <p:sp>
        <p:nvSpPr>
          <p:cNvPr id="282" name="Shape 28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When you see the Reduction in Lanes sign, be prepared to change lanes or to allow other vehicles to merge into your lane. </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Drivers of all vehicles may need to adjust their speed and position to avoid a collision with another vehicle.</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Traffic Signs</a:t>
            </a:r>
            <a:endParaRPr b="0" i="0" sz="4400" u="none" cap="none" strike="noStrike">
              <a:solidFill>
                <a:schemeClr val="dk1"/>
              </a:solidFill>
              <a:latin typeface="Calibri"/>
              <a:ea typeface="Calibri"/>
              <a:cs typeface="Calibri"/>
              <a:sym typeface="Calibri"/>
            </a:endParaRPr>
          </a:p>
        </p:txBody>
      </p:sp>
      <p:sp>
        <p:nvSpPr>
          <p:cNvPr id="97" name="Shape 9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Traffic signs typically fit into one of three broad categories: Regulatory Signs, Warning Signs, or Guide Signs/Informational Signs.</a:t>
            </a:r>
            <a:endParaRPr/>
          </a:p>
          <a:p>
            <a:pPr indent="-342900" lvl="0" marL="342900" marR="0" rtl="0" algn="l">
              <a:spcBef>
                <a:spcPts val="64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Regulatory signs indicate what motorists </a:t>
            </a:r>
            <a:r>
              <a:rPr b="0" i="0" lang="en-US" sz="3200" u="sng" cap="none" strike="noStrike">
                <a:solidFill>
                  <a:srgbClr val="000000"/>
                </a:solidFill>
                <a:latin typeface="Calibri"/>
                <a:ea typeface="Calibri"/>
                <a:cs typeface="Calibri"/>
                <a:sym typeface="Calibri"/>
              </a:rPr>
              <a:t>must do </a:t>
            </a:r>
            <a:r>
              <a:rPr b="0" i="0" lang="en-US" sz="3200" u="none" cap="none" strike="noStrike">
                <a:solidFill>
                  <a:srgbClr val="000000"/>
                </a:solidFill>
                <a:latin typeface="Calibri"/>
                <a:ea typeface="Calibri"/>
                <a:cs typeface="Calibri"/>
                <a:sym typeface="Calibri"/>
              </a:rPr>
              <a:t>or </a:t>
            </a:r>
            <a:r>
              <a:rPr b="0" i="0" lang="en-US" sz="3200" u="sng" cap="none" strike="noStrike">
                <a:solidFill>
                  <a:srgbClr val="000000"/>
                </a:solidFill>
                <a:latin typeface="Calibri"/>
                <a:ea typeface="Calibri"/>
                <a:cs typeface="Calibri"/>
                <a:sym typeface="Calibri"/>
              </a:rPr>
              <a:t>must not do</a:t>
            </a:r>
            <a:r>
              <a:rPr b="0" i="0" lang="en-US" sz="3200" u="none" cap="none" strike="noStrike">
                <a:solidFill>
                  <a:srgbClr val="000000"/>
                </a:solidFill>
                <a:latin typeface="Calibri"/>
                <a:ea typeface="Calibri"/>
                <a:cs typeface="Calibri"/>
                <a:sym typeface="Calibri"/>
              </a:rPr>
              <a:t> and must be obeyed.  The next few slides will show you a variety of regulatory signs that you will see on the road.</a:t>
            </a:r>
            <a:endParaRPr/>
          </a:p>
          <a:p>
            <a:pPr indent="0" lvl="0" marL="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Reduction in Lanes</a:t>
            </a:r>
            <a:endParaRPr b="0" i="0" sz="4400" u="none" cap="none" strike="noStrike">
              <a:solidFill>
                <a:schemeClr val="dk1"/>
              </a:solidFill>
              <a:latin typeface="Calibri"/>
              <a:ea typeface="Calibri"/>
              <a:cs typeface="Calibri"/>
              <a:sym typeface="Calibri"/>
            </a:endParaRPr>
          </a:p>
        </p:txBody>
      </p:sp>
      <p:sp>
        <p:nvSpPr>
          <p:cNvPr id="288" name="Shape 288"/>
          <p:cNvSpPr txBox="1"/>
          <p:nvPr>
            <p:ph idx="1" type="body"/>
          </p:nvPr>
        </p:nvSpPr>
        <p:spPr>
          <a:xfrm>
            <a:off x="457200" y="1600200"/>
            <a:ext cx="47244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The sign at right is another way of communicating to drivers that they need to make a lane change if they want to continue in their direction of travel.</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89" name="Shape 289"/>
          <p:cNvPicPr preferRelativeResize="0"/>
          <p:nvPr/>
        </p:nvPicPr>
        <p:blipFill rotWithShape="1">
          <a:blip r:embed="rId3">
            <a:alphaModFix/>
          </a:blip>
          <a:srcRect b="0" l="0" r="0" t="0"/>
          <a:stretch/>
        </p:blipFill>
        <p:spPr>
          <a:xfrm>
            <a:off x="5754688" y="2819400"/>
            <a:ext cx="2365375" cy="2133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No Passing </a:t>
            </a:r>
            <a:endParaRPr b="0" i="0" sz="4400" u="none" cap="none" strike="noStrike">
              <a:solidFill>
                <a:schemeClr val="dk1"/>
              </a:solidFill>
              <a:latin typeface="Calibri"/>
              <a:ea typeface="Calibri"/>
              <a:cs typeface="Calibri"/>
              <a:sym typeface="Calibri"/>
            </a:endParaRPr>
          </a:p>
        </p:txBody>
      </p:sp>
      <p:sp>
        <p:nvSpPr>
          <p:cNvPr id="295" name="Shape 29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This sign is used on two-lane, two-way roads. It warns you not to pass. The sign is posted at the beginning of a no passing zone.</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96" name="Shape 296"/>
          <p:cNvPicPr preferRelativeResize="0"/>
          <p:nvPr/>
        </p:nvPicPr>
        <p:blipFill rotWithShape="1">
          <a:blip r:embed="rId3">
            <a:alphaModFix/>
          </a:blip>
          <a:srcRect b="0" l="0" r="0" t="0"/>
          <a:stretch/>
        </p:blipFill>
        <p:spPr>
          <a:xfrm>
            <a:off x="5562600" y="2895600"/>
            <a:ext cx="2590800" cy="1841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Merging Lanes</a:t>
            </a:r>
            <a:endParaRPr b="0" i="0" sz="4400" u="none" cap="none" strike="noStrike">
              <a:solidFill>
                <a:schemeClr val="dk1"/>
              </a:solidFill>
              <a:latin typeface="Calibri"/>
              <a:ea typeface="Calibri"/>
              <a:cs typeface="Calibri"/>
              <a:sym typeface="Calibri"/>
            </a:endParaRPr>
          </a:p>
        </p:txBody>
      </p:sp>
      <p:sp>
        <p:nvSpPr>
          <p:cNvPr id="302" name="Shape 302"/>
          <p:cNvSpPr txBox="1"/>
          <p:nvPr>
            <p:ph idx="1" type="body"/>
          </p:nvPr>
        </p:nvSpPr>
        <p:spPr>
          <a:xfrm>
            <a:off x="457200" y="1600200"/>
            <a:ext cx="45720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This sign tells you that two lanes of traffic going the same direction will soon merge into one lane. Be ready to either change lanes or allow other traffic to merge into your lane.</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03" name="Shape 303"/>
          <p:cNvPicPr preferRelativeResize="0"/>
          <p:nvPr/>
        </p:nvPicPr>
        <p:blipFill rotWithShape="1">
          <a:blip r:embed="rId3">
            <a:alphaModFix/>
          </a:blip>
          <a:srcRect b="0" l="0" r="0" t="0"/>
          <a:stretch/>
        </p:blipFill>
        <p:spPr>
          <a:xfrm>
            <a:off x="5410200" y="2743200"/>
            <a:ext cx="2206625" cy="2054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Merging Lanes</a:t>
            </a:r>
            <a:endParaRPr b="0" i="0" sz="4400" u="none" cap="none" strike="noStrike">
              <a:solidFill>
                <a:schemeClr val="dk1"/>
              </a:solidFill>
              <a:latin typeface="Calibri"/>
              <a:ea typeface="Calibri"/>
              <a:cs typeface="Calibri"/>
              <a:sym typeface="Calibri"/>
            </a:endParaRPr>
          </a:p>
        </p:txBody>
      </p:sp>
      <p:sp>
        <p:nvSpPr>
          <p:cNvPr id="309" name="Shape 309"/>
          <p:cNvSpPr txBox="1"/>
          <p:nvPr>
            <p:ph idx="1" type="body"/>
          </p:nvPr>
        </p:nvSpPr>
        <p:spPr>
          <a:xfrm>
            <a:off x="457200" y="1600200"/>
            <a:ext cx="48768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Merge signs appear on expressways just before expressway ramps. The driver on the expressway slows down to let the driver on the ramp merge.</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10" name="Shape 310"/>
          <p:cNvPicPr preferRelativeResize="0"/>
          <p:nvPr/>
        </p:nvPicPr>
        <p:blipFill rotWithShape="1">
          <a:blip r:embed="rId3">
            <a:alphaModFix/>
          </a:blip>
          <a:srcRect b="0" l="0" r="0" t="0"/>
          <a:stretch/>
        </p:blipFill>
        <p:spPr>
          <a:xfrm>
            <a:off x="5661458" y="2514600"/>
            <a:ext cx="2206625" cy="2054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Divided Highway</a:t>
            </a:r>
            <a:endParaRPr b="0" i="0" sz="4400" u="none" cap="none" strike="noStrike">
              <a:solidFill>
                <a:schemeClr val="dk1"/>
              </a:solidFill>
              <a:latin typeface="Calibri"/>
              <a:ea typeface="Calibri"/>
              <a:cs typeface="Calibri"/>
              <a:sym typeface="Calibri"/>
            </a:endParaRPr>
          </a:p>
        </p:txBody>
      </p:sp>
      <p:sp>
        <p:nvSpPr>
          <p:cNvPr id="316" name="Shape 316"/>
          <p:cNvSpPr txBox="1"/>
          <p:nvPr>
            <p:ph idx="1" type="body"/>
          </p:nvPr>
        </p:nvSpPr>
        <p:spPr>
          <a:xfrm>
            <a:off x="457200" y="1600200"/>
            <a:ext cx="44958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Divided highways have a center strip that separates traffic going in opposite directions. The first sign is posted before a divided highway begins.</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17" name="Shape 317"/>
          <p:cNvPicPr preferRelativeResize="0"/>
          <p:nvPr/>
        </p:nvPicPr>
        <p:blipFill rotWithShape="1">
          <a:blip r:embed="rId3">
            <a:alphaModFix/>
          </a:blip>
          <a:srcRect b="0" l="0" r="0" t="0"/>
          <a:stretch/>
        </p:blipFill>
        <p:spPr>
          <a:xfrm>
            <a:off x="5564477" y="2667000"/>
            <a:ext cx="2054225" cy="1981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Divided Highway</a:t>
            </a:r>
            <a:endParaRPr b="0" i="0" sz="4400" u="none" cap="none" strike="noStrike">
              <a:solidFill>
                <a:schemeClr val="dk1"/>
              </a:solidFill>
              <a:latin typeface="Calibri"/>
              <a:ea typeface="Calibri"/>
              <a:cs typeface="Calibri"/>
              <a:sym typeface="Calibri"/>
            </a:endParaRPr>
          </a:p>
        </p:txBody>
      </p:sp>
      <p:sp>
        <p:nvSpPr>
          <p:cNvPr id="323" name="Shape 323"/>
          <p:cNvSpPr txBox="1"/>
          <p:nvPr>
            <p:ph idx="1" type="body"/>
          </p:nvPr>
        </p:nvSpPr>
        <p:spPr>
          <a:xfrm>
            <a:off x="457200" y="1600200"/>
            <a:ext cx="41910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This sign is posted just before the divided highway ends.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Be careful as you near the end of a divided highway. Two-way traffic will begin again.</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24" name="Shape 324"/>
          <p:cNvPicPr preferRelativeResize="0"/>
          <p:nvPr/>
        </p:nvPicPr>
        <p:blipFill rotWithShape="1">
          <a:blip r:embed="rId3">
            <a:alphaModFix/>
          </a:blip>
          <a:srcRect b="0" l="0" r="0" t="0"/>
          <a:stretch/>
        </p:blipFill>
        <p:spPr>
          <a:xfrm>
            <a:off x="5616575" y="2971800"/>
            <a:ext cx="2090737" cy="20478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Two-Way Traffic</a:t>
            </a:r>
            <a:endParaRPr b="0" i="0" sz="4400" u="none" cap="none" strike="noStrike">
              <a:solidFill>
                <a:schemeClr val="dk1"/>
              </a:solidFill>
              <a:latin typeface="Calibri"/>
              <a:ea typeface="Calibri"/>
              <a:cs typeface="Calibri"/>
              <a:sym typeface="Calibri"/>
            </a:endParaRPr>
          </a:p>
        </p:txBody>
      </p:sp>
      <p:sp>
        <p:nvSpPr>
          <p:cNvPr id="330" name="Shape 330"/>
          <p:cNvSpPr txBox="1"/>
          <p:nvPr>
            <p:ph idx="1" type="body"/>
          </p:nvPr>
        </p:nvSpPr>
        <p:spPr>
          <a:xfrm>
            <a:off x="457200" y="1600200"/>
            <a:ext cx="45720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This sign tells you that you are leaving a divided roadway and will be driving on a two-way highway with two-way traffic. </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31" name="Shape 331"/>
          <p:cNvPicPr preferRelativeResize="0"/>
          <p:nvPr/>
        </p:nvPicPr>
        <p:blipFill rotWithShape="1">
          <a:blip r:embed="rId3">
            <a:alphaModFix/>
          </a:blip>
          <a:srcRect b="0" l="0" r="0" t="0"/>
          <a:stretch/>
        </p:blipFill>
        <p:spPr>
          <a:xfrm>
            <a:off x="5562600" y="2514600"/>
            <a:ext cx="2286000" cy="2206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Railroad Crossing Ahead</a:t>
            </a:r>
            <a:endParaRPr b="0" i="0" sz="4400" u="none" cap="none" strike="noStrike">
              <a:solidFill>
                <a:schemeClr val="dk1"/>
              </a:solidFill>
              <a:latin typeface="Calibri"/>
              <a:ea typeface="Calibri"/>
              <a:cs typeface="Calibri"/>
              <a:sym typeface="Calibri"/>
            </a:endParaRPr>
          </a:p>
        </p:txBody>
      </p:sp>
      <p:sp>
        <p:nvSpPr>
          <p:cNvPr id="337" name="Shape 337"/>
          <p:cNvSpPr txBox="1"/>
          <p:nvPr>
            <p:ph idx="1" type="body"/>
          </p:nvPr>
        </p:nvSpPr>
        <p:spPr>
          <a:xfrm>
            <a:off x="457200" y="1676400"/>
            <a:ext cx="54864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This sign means Railroad Crossing Ahead. It is an advance warning sign that means a railroad track will cross the roadway ahead. In rural areas the sign may be up to 750 feet in advance of the railroad crossing.</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38" name="Shape 338"/>
          <p:cNvPicPr preferRelativeResize="0"/>
          <p:nvPr/>
        </p:nvPicPr>
        <p:blipFill rotWithShape="1">
          <a:blip r:embed="rId3">
            <a:alphaModFix/>
          </a:blip>
          <a:srcRect b="0" l="0" r="0" t="0"/>
          <a:stretch/>
        </p:blipFill>
        <p:spPr>
          <a:xfrm>
            <a:off x="6019800" y="2722852"/>
            <a:ext cx="1828800" cy="13414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Railroad Crossing Ahead</a:t>
            </a:r>
            <a:endParaRPr b="0" i="0" sz="4400" u="none" cap="none" strike="noStrike">
              <a:solidFill>
                <a:schemeClr val="dk1"/>
              </a:solidFill>
              <a:latin typeface="Calibri"/>
              <a:ea typeface="Calibri"/>
              <a:cs typeface="Calibri"/>
              <a:sym typeface="Calibri"/>
            </a:endParaRPr>
          </a:p>
        </p:txBody>
      </p:sp>
      <p:sp>
        <p:nvSpPr>
          <p:cNvPr id="344" name="Shape 3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When you see this sign, especially in rural areas, slow down, look and stop if necessary. Roll your vehicle windows down and listen to see if a train is coming. </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If a train is approaching, stop and wait. Never try to race a train to a railroad grade crossing.</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Slow-Moving Vehicle</a:t>
            </a:r>
            <a:endParaRPr b="0" i="0" sz="4400" u="none" cap="none" strike="noStrike">
              <a:solidFill>
                <a:schemeClr val="dk1"/>
              </a:solidFill>
              <a:latin typeface="Calibri"/>
              <a:ea typeface="Calibri"/>
              <a:cs typeface="Calibri"/>
              <a:sym typeface="Calibri"/>
            </a:endParaRPr>
          </a:p>
        </p:txBody>
      </p:sp>
      <p:sp>
        <p:nvSpPr>
          <p:cNvPr id="350" name="Shape 350"/>
          <p:cNvSpPr txBox="1"/>
          <p:nvPr>
            <p:ph idx="1" type="body"/>
          </p:nvPr>
        </p:nvSpPr>
        <p:spPr>
          <a:xfrm>
            <a:off x="457200" y="1600200"/>
            <a:ext cx="52578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A vehicle displaying this sign is moving slowly. Drivers must slow down and may pass only when safe and legal to do so.</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The sign is typically displayed on tractors.</a:t>
            </a:r>
            <a:endParaRPr/>
          </a:p>
        </p:txBody>
      </p:sp>
      <p:pic>
        <p:nvPicPr>
          <p:cNvPr id="351" name="Shape 351"/>
          <p:cNvPicPr preferRelativeResize="0"/>
          <p:nvPr/>
        </p:nvPicPr>
        <p:blipFill rotWithShape="1">
          <a:blip r:embed="rId3">
            <a:alphaModFix/>
          </a:blip>
          <a:srcRect b="0" l="0" r="0" t="0"/>
          <a:stretch/>
        </p:blipFill>
        <p:spPr>
          <a:xfrm>
            <a:off x="5638800" y="2895600"/>
            <a:ext cx="2133600" cy="175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Regulatory Signs</a:t>
            </a:r>
            <a:endParaRPr b="0" i="0" sz="4400" u="none" cap="none" strike="noStrike">
              <a:solidFill>
                <a:schemeClr val="dk1"/>
              </a:solidFill>
              <a:latin typeface="Calibri"/>
              <a:ea typeface="Calibri"/>
              <a:cs typeface="Calibri"/>
              <a:sym typeface="Calibri"/>
            </a:endParaRPr>
          </a:p>
        </p:txBody>
      </p:sp>
      <p:sp>
        <p:nvSpPr>
          <p:cNvPr id="103" name="Shape 10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Regulatory signs typically are:</a:t>
            </a:r>
            <a:endParaRPr/>
          </a:p>
          <a:p>
            <a:pPr indent="-342900" lvl="0" marL="342900" marR="0" rtl="0" algn="l">
              <a:spcBef>
                <a:spcPts val="64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Red and white (such as a Stop sign); </a:t>
            </a:r>
            <a:endParaRPr/>
          </a:p>
          <a:p>
            <a:pPr indent="-342900" lvl="0" marL="342900" marR="0" rtl="0" algn="l">
              <a:spcBef>
                <a:spcPts val="64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Red, white, and black (such as a No U-Turn sign); or </a:t>
            </a:r>
            <a:endParaRPr/>
          </a:p>
          <a:p>
            <a:pPr indent="-342900" lvl="0" marL="342900" marR="0" rtl="0" algn="l">
              <a:spcBef>
                <a:spcPts val="64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Black and white (such a Speed Limit sign).</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04" name="Shape 104"/>
          <p:cNvPicPr preferRelativeResize="0"/>
          <p:nvPr/>
        </p:nvPicPr>
        <p:blipFill rotWithShape="1">
          <a:blip r:embed="rId3">
            <a:alphaModFix/>
          </a:blip>
          <a:srcRect b="0" l="0" r="0" t="0"/>
          <a:stretch/>
        </p:blipFill>
        <p:spPr>
          <a:xfrm>
            <a:off x="1371600" y="4724400"/>
            <a:ext cx="993775" cy="1006475"/>
          </a:xfrm>
          <a:prstGeom prst="rect">
            <a:avLst/>
          </a:prstGeom>
          <a:noFill/>
          <a:ln>
            <a:noFill/>
          </a:ln>
        </p:spPr>
      </p:pic>
      <p:pic>
        <p:nvPicPr>
          <p:cNvPr id="105" name="Shape 105"/>
          <p:cNvPicPr preferRelativeResize="0"/>
          <p:nvPr/>
        </p:nvPicPr>
        <p:blipFill rotWithShape="1">
          <a:blip r:embed="rId4">
            <a:alphaModFix/>
          </a:blip>
          <a:srcRect b="0" l="0" r="0" t="0"/>
          <a:stretch/>
        </p:blipFill>
        <p:spPr>
          <a:xfrm>
            <a:off x="4191000" y="4775579"/>
            <a:ext cx="953081" cy="906065"/>
          </a:xfrm>
          <a:prstGeom prst="rect">
            <a:avLst/>
          </a:prstGeom>
          <a:noFill/>
          <a:ln>
            <a:noFill/>
          </a:ln>
        </p:spPr>
      </p:pic>
      <p:pic>
        <p:nvPicPr>
          <p:cNvPr id="106" name="Shape 106"/>
          <p:cNvPicPr preferRelativeResize="0"/>
          <p:nvPr/>
        </p:nvPicPr>
        <p:blipFill rotWithShape="1">
          <a:blip r:embed="rId5">
            <a:alphaModFix/>
          </a:blip>
          <a:srcRect b="0" l="0" r="0" t="0"/>
          <a:stretch/>
        </p:blipFill>
        <p:spPr>
          <a:xfrm>
            <a:off x="6705600" y="4775579"/>
            <a:ext cx="1219200" cy="10064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Guide Signs</a:t>
            </a:r>
            <a:endParaRPr b="0" i="0" sz="4400" u="none" cap="none" strike="noStrike">
              <a:solidFill>
                <a:schemeClr val="dk1"/>
              </a:solidFill>
              <a:latin typeface="Calibri"/>
              <a:ea typeface="Calibri"/>
              <a:cs typeface="Calibri"/>
              <a:sym typeface="Calibri"/>
            </a:endParaRPr>
          </a:p>
        </p:txBody>
      </p:sp>
      <p:pic>
        <p:nvPicPr>
          <p:cNvPr id="357" name="Shape 357"/>
          <p:cNvPicPr preferRelativeResize="0"/>
          <p:nvPr>
            <p:ph idx="1" type="body"/>
          </p:nvPr>
        </p:nvPicPr>
        <p:blipFill rotWithShape="1">
          <a:blip r:embed="rId3">
            <a:alphaModFix/>
          </a:blip>
          <a:srcRect b="10155" l="1639" r="20054" t="16683"/>
          <a:stretch/>
        </p:blipFill>
        <p:spPr>
          <a:xfrm>
            <a:off x="609600" y="1676400"/>
            <a:ext cx="7924800" cy="416269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Traffic Signals</a:t>
            </a:r>
            <a:endParaRPr b="0" i="0" sz="4400" u="none" cap="none" strike="noStrike">
              <a:solidFill>
                <a:schemeClr val="dk1"/>
              </a:solidFill>
              <a:latin typeface="Calibri"/>
              <a:ea typeface="Calibri"/>
              <a:cs typeface="Calibri"/>
              <a:sym typeface="Calibri"/>
            </a:endParaRPr>
          </a:p>
        </p:txBody>
      </p:sp>
      <p:sp>
        <p:nvSpPr>
          <p:cNvPr id="363" name="Shape 363"/>
          <p:cNvSpPr txBox="1"/>
          <p:nvPr>
            <p:ph idx="1" type="body"/>
          </p:nvPr>
        </p:nvSpPr>
        <p:spPr>
          <a:xfrm>
            <a:off x="457200" y="1600200"/>
            <a:ext cx="41910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Traffic signals must be obeyed at all times (unless a police officer is directing traffic).</a:t>
            </a:r>
            <a:endParaRPr/>
          </a:p>
          <a:p>
            <a:pPr indent="-342900" lvl="0" marL="342900" marR="0" rtl="0" algn="l">
              <a:lnSpc>
                <a:spcPct val="9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Leaving the roadway to avoid a traffic signal (such as a red light) is illegal.</a:t>
            </a:r>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descr="G:\DCIM\100MSDCF\DSC01537.JPG" id="364" name="Shape 364"/>
          <p:cNvPicPr preferRelativeResize="0"/>
          <p:nvPr/>
        </p:nvPicPr>
        <p:blipFill rotWithShape="1">
          <a:blip r:embed="rId3">
            <a:alphaModFix/>
          </a:blip>
          <a:srcRect b="0" l="0" r="0" t="0"/>
          <a:stretch/>
        </p:blipFill>
        <p:spPr>
          <a:xfrm>
            <a:off x="5003800" y="2514600"/>
            <a:ext cx="3860800" cy="2895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Traffic Signals</a:t>
            </a:r>
            <a:endParaRPr b="0" i="0" sz="4400" u="none" cap="none" strike="noStrike">
              <a:solidFill>
                <a:schemeClr val="dk1"/>
              </a:solidFill>
              <a:latin typeface="Calibri"/>
              <a:ea typeface="Calibri"/>
              <a:cs typeface="Calibri"/>
              <a:sym typeface="Calibri"/>
            </a:endParaRPr>
          </a:p>
        </p:txBody>
      </p:sp>
      <p:sp>
        <p:nvSpPr>
          <p:cNvPr id="370" name="Shape 370"/>
          <p:cNvSpPr/>
          <p:nvPr/>
        </p:nvSpPr>
        <p:spPr>
          <a:xfrm>
            <a:off x="4453216" y="3244334"/>
            <a:ext cx="171898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371" name="Shape 371"/>
          <p:cNvPicPr preferRelativeResize="0"/>
          <p:nvPr/>
        </p:nvPicPr>
        <p:blipFill rotWithShape="1">
          <a:blip r:embed="rId3">
            <a:alphaModFix/>
          </a:blip>
          <a:srcRect b="0" l="0" r="0" t="0"/>
          <a:stretch/>
        </p:blipFill>
        <p:spPr>
          <a:xfrm>
            <a:off x="4724400" y="2018784"/>
            <a:ext cx="3482750" cy="4001016"/>
          </a:xfrm>
          <a:prstGeom prst="rect">
            <a:avLst/>
          </a:prstGeom>
          <a:noFill/>
          <a:ln>
            <a:noFill/>
          </a:ln>
        </p:spPr>
      </p:pic>
      <p:pic>
        <p:nvPicPr>
          <p:cNvPr id="372" name="Shape 372"/>
          <p:cNvPicPr preferRelativeResize="0"/>
          <p:nvPr>
            <p:ph idx="1" type="body"/>
          </p:nvPr>
        </p:nvPicPr>
        <p:blipFill rotWithShape="1">
          <a:blip r:embed="rId4">
            <a:alphaModFix/>
          </a:blip>
          <a:srcRect b="0" l="0" r="0" t="0"/>
          <a:stretch/>
        </p:blipFill>
        <p:spPr>
          <a:xfrm>
            <a:off x="914400" y="2018784"/>
            <a:ext cx="3124201" cy="403484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Shape 3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Traffic Signals</a:t>
            </a:r>
            <a:endParaRPr b="0" i="0" sz="4400" u="none" cap="none" strike="noStrike">
              <a:solidFill>
                <a:schemeClr val="dk1"/>
              </a:solidFill>
              <a:latin typeface="Calibri"/>
              <a:ea typeface="Calibri"/>
              <a:cs typeface="Calibri"/>
              <a:sym typeface="Calibri"/>
            </a:endParaRPr>
          </a:p>
        </p:txBody>
      </p:sp>
      <p:pic>
        <p:nvPicPr>
          <p:cNvPr id="378" name="Shape 378"/>
          <p:cNvPicPr preferRelativeResize="0"/>
          <p:nvPr>
            <p:ph idx="1" type="body"/>
          </p:nvPr>
        </p:nvPicPr>
        <p:blipFill rotWithShape="1">
          <a:blip r:embed="rId3">
            <a:alphaModFix/>
          </a:blip>
          <a:srcRect b="0" l="0" r="0" t="0"/>
          <a:stretch/>
        </p:blipFill>
        <p:spPr>
          <a:xfrm>
            <a:off x="838200" y="2057400"/>
            <a:ext cx="3962400" cy="3762853"/>
          </a:xfrm>
          <a:prstGeom prst="rect">
            <a:avLst/>
          </a:prstGeom>
          <a:noFill/>
          <a:ln>
            <a:noFill/>
          </a:ln>
        </p:spPr>
      </p:pic>
      <p:sp>
        <p:nvSpPr>
          <p:cNvPr id="379" name="Shape 379"/>
          <p:cNvSpPr txBox="1"/>
          <p:nvPr/>
        </p:nvSpPr>
        <p:spPr>
          <a:xfrm>
            <a:off x="5486400" y="2133600"/>
            <a:ext cx="2895600" cy="40318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Before proceeding on a green light, always check left and right for both pedestrians and vehicles. </a:t>
            </a:r>
            <a:endParaRPr sz="32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Shape 3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Flashing Lights &amp; Traffic Signal Arrows</a:t>
            </a:r>
            <a:endParaRPr b="0" i="0" sz="3959" u="none" cap="none" strike="noStrike">
              <a:solidFill>
                <a:schemeClr val="dk1"/>
              </a:solidFill>
              <a:latin typeface="Calibri"/>
              <a:ea typeface="Calibri"/>
              <a:cs typeface="Calibri"/>
              <a:sym typeface="Calibri"/>
            </a:endParaRPr>
          </a:p>
        </p:txBody>
      </p:sp>
      <p:pic>
        <p:nvPicPr>
          <p:cNvPr id="385" name="Shape 385"/>
          <p:cNvPicPr preferRelativeResize="0"/>
          <p:nvPr>
            <p:ph idx="1" type="body"/>
          </p:nvPr>
        </p:nvPicPr>
        <p:blipFill rotWithShape="1">
          <a:blip r:embed="rId3">
            <a:alphaModFix/>
          </a:blip>
          <a:srcRect b="0" l="0" r="0" t="0"/>
          <a:stretch/>
        </p:blipFill>
        <p:spPr>
          <a:xfrm>
            <a:off x="533400" y="2057400"/>
            <a:ext cx="8470898" cy="3505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Shape 3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Pavement/Road Markings</a:t>
            </a:r>
            <a:endParaRPr b="0" i="0" sz="4400" u="none" cap="none" strike="noStrike">
              <a:solidFill>
                <a:schemeClr val="dk1"/>
              </a:solidFill>
              <a:latin typeface="Calibri"/>
              <a:ea typeface="Calibri"/>
              <a:cs typeface="Calibri"/>
              <a:sym typeface="Calibri"/>
            </a:endParaRPr>
          </a:p>
        </p:txBody>
      </p:sp>
      <p:pic>
        <p:nvPicPr>
          <p:cNvPr id="391" name="Shape 391"/>
          <p:cNvPicPr preferRelativeResize="0"/>
          <p:nvPr>
            <p:ph idx="1" type="body"/>
          </p:nvPr>
        </p:nvPicPr>
        <p:blipFill rotWithShape="1">
          <a:blip r:embed="rId3">
            <a:alphaModFix/>
          </a:blip>
          <a:srcRect b="19613" l="31731" r="15544" t="42983"/>
          <a:stretch/>
        </p:blipFill>
        <p:spPr>
          <a:xfrm>
            <a:off x="381000" y="2133600"/>
            <a:ext cx="8458200" cy="344978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Shape 3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Safe-Driving Tips</a:t>
            </a:r>
            <a:endParaRPr b="0" i="0" sz="4400" u="none" cap="none" strike="noStrike">
              <a:solidFill>
                <a:schemeClr val="dk1"/>
              </a:solidFill>
              <a:latin typeface="Calibri"/>
              <a:ea typeface="Calibri"/>
              <a:cs typeface="Calibri"/>
              <a:sym typeface="Calibri"/>
            </a:endParaRPr>
          </a:p>
        </p:txBody>
      </p:sp>
      <p:sp>
        <p:nvSpPr>
          <p:cNvPr id="397" name="Shape 39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The slides in this section provide a range of tips for driving safely in all conditions, including bad weather.</a:t>
            </a:r>
            <a:endParaRPr/>
          </a:p>
          <a:p>
            <a:pPr indent="-342900" lvl="0" marL="342900" marR="0" rtl="0" algn="l">
              <a:spcBef>
                <a:spcPts val="64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You’ll learn how to drive safely in rain, snow, fog, and at night. </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Shape 4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Following Distance</a:t>
            </a:r>
            <a:endParaRPr b="0" i="0" sz="4400" u="none" cap="none" strike="noStrike">
              <a:solidFill>
                <a:schemeClr val="dk1"/>
              </a:solidFill>
              <a:latin typeface="Calibri"/>
              <a:ea typeface="Calibri"/>
              <a:cs typeface="Calibri"/>
              <a:sym typeface="Calibri"/>
            </a:endParaRPr>
          </a:p>
        </p:txBody>
      </p:sp>
      <p:sp>
        <p:nvSpPr>
          <p:cNvPr id="403" name="Shape 403"/>
          <p:cNvSpPr txBox="1"/>
          <p:nvPr>
            <p:ph idx="1" type="body"/>
          </p:nvPr>
        </p:nvSpPr>
        <p:spPr>
          <a:xfrm>
            <a:off x="457200" y="1600200"/>
            <a:ext cx="42672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Following Distances: </a:t>
            </a:r>
            <a:r>
              <a:rPr b="1" i="0" lang="en-US" sz="3200" u="none" cap="none" strike="noStrike">
                <a:solidFill>
                  <a:schemeClr val="dk1"/>
                </a:solidFill>
                <a:latin typeface="Calibri"/>
                <a:ea typeface="Calibri"/>
                <a:cs typeface="Calibri"/>
                <a:sym typeface="Calibri"/>
              </a:rPr>
              <a:t>Following a vehicle too closely or tailgating is the cause of most rear-end collisions. </a:t>
            </a:r>
            <a:r>
              <a:rPr b="0" i="0" lang="en-US" sz="3200" u="none" cap="none" strike="noStrike">
                <a:solidFill>
                  <a:schemeClr val="dk1"/>
                </a:solidFill>
                <a:latin typeface="Calibri"/>
                <a:ea typeface="Calibri"/>
                <a:cs typeface="Calibri"/>
                <a:sym typeface="Calibri"/>
              </a:rPr>
              <a:t>Use the three-second rule to determine a safe following distance. </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404" name="Shape 404"/>
          <p:cNvPicPr preferRelativeResize="0"/>
          <p:nvPr/>
        </p:nvPicPr>
        <p:blipFill rotWithShape="1">
          <a:blip r:embed="rId3">
            <a:alphaModFix/>
          </a:blip>
          <a:srcRect b="0" l="0" r="0" t="0"/>
          <a:stretch/>
        </p:blipFill>
        <p:spPr>
          <a:xfrm>
            <a:off x="4800600" y="2209800"/>
            <a:ext cx="4182121" cy="3143250"/>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Using the Three-Second Rule</a:t>
            </a:r>
            <a:endParaRPr b="0" i="0" sz="4400" u="none" cap="none" strike="noStrike">
              <a:solidFill>
                <a:schemeClr val="dk1"/>
              </a:solidFill>
              <a:latin typeface="Calibri"/>
              <a:ea typeface="Calibri"/>
              <a:cs typeface="Calibri"/>
              <a:sym typeface="Calibri"/>
            </a:endParaRPr>
          </a:p>
        </p:txBody>
      </p:sp>
      <p:sp>
        <p:nvSpPr>
          <p:cNvPr id="410" name="Shape 4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When the driver in front of you passes a fixed object, such as a sign or tree, start counting, “One-thousand one, one-thousand two, one-thousand three.”  If you get to the fixed object before “one-thousand three,” you’re following too closely and should reduce your speed.</a:t>
            </a:r>
            <a:endParaRPr/>
          </a:p>
          <a:p>
            <a:pPr indent="-342900" lvl="0" marL="342900" marR="0" rtl="0" algn="l">
              <a:lnSpc>
                <a:spcPct val="9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In adverse weather conditions, you will need a longer following distance, such as a six-second or eight-second following distance.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Shape 4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in Fog</a:t>
            </a:r>
            <a:endParaRPr b="0" i="0" sz="4400" u="none" cap="none" strike="noStrike">
              <a:solidFill>
                <a:schemeClr val="dk1"/>
              </a:solidFill>
              <a:latin typeface="Calibri"/>
              <a:ea typeface="Calibri"/>
              <a:cs typeface="Calibri"/>
              <a:sym typeface="Calibri"/>
            </a:endParaRPr>
          </a:p>
        </p:txBody>
      </p:sp>
      <p:sp>
        <p:nvSpPr>
          <p:cNvPr id="416" name="Shape 416"/>
          <p:cNvSpPr txBox="1"/>
          <p:nvPr>
            <p:ph idx="1" type="body"/>
          </p:nvPr>
        </p:nvSpPr>
        <p:spPr>
          <a:xfrm>
            <a:off x="457200" y="1600200"/>
            <a:ext cx="441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635"/>
              <a:buFont typeface="Arial"/>
              <a:buNone/>
            </a:pPr>
            <a:r>
              <a:rPr b="0" i="0" lang="en-US" sz="2635" u="none" cap="none" strike="noStrike">
                <a:solidFill>
                  <a:schemeClr val="dk1"/>
                </a:solidFill>
                <a:latin typeface="Calibri"/>
                <a:ea typeface="Calibri"/>
                <a:cs typeface="Calibri"/>
                <a:sym typeface="Calibri"/>
              </a:rPr>
              <a:t>Driving in the fog is dangerous because your line of sight can become extremely limited.  If you must drive in fog, take the following precautions:</a:t>
            </a:r>
            <a:endParaRPr/>
          </a:p>
          <a:p>
            <a:pPr indent="-342900" lvl="0" marL="342900" marR="0" rtl="0" algn="l">
              <a:lnSpc>
                <a:spcPct val="80000"/>
              </a:lnSpc>
              <a:spcBef>
                <a:spcPts val="527"/>
              </a:spcBef>
              <a:spcAft>
                <a:spcPts val="0"/>
              </a:spcAft>
              <a:buClr>
                <a:schemeClr val="dk1"/>
              </a:buClr>
              <a:buSzPts val="2635"/>
              <a:buFont typeface="Arial"/>
              <a:buChar char="•"/>
            </a:pPr>
            <a:r>
              <a:rPr b="0" i="0" lang="en-US" sz="2635" u="none" cap="none" strike="noStrike">
                <a:solidFill>
                  <a:schemeClr val="dk1"/>
                </a:solidFill>
                <a:latin typeface="Calibri"/>
                <a:ea typeface="Calibri"/>
                <a:cs typeface="Calibri"/>
                <a:sym typeface="Calibri"/>
              </a:rPr>
              <a:t>Turn off the cruise control if in use and increase your following distance.</a:t>
            </a:r>
            <a:endParaRPr/>
          </a:p>
          <a:p>
            <a:pPr indent="-342900" lvl="0" marL="342900" marR="0" rtl="0" algn="l">
              <a:lnSpc>
                <a:spcPct val="80000"/>
              </a:lnSpc>
              <a:spcBef>
                <a:spcPts val="527"/>
              </a:spcBef>
              <a:spcAft>
                <a:spcPts val="0"/>
              </a:spcAft>
              <a:buClr>
                <a:schemeClr val="dk1"/>
              </a:buClr>
              <a:buSzPts val="2635"/>
              <a:buFont typeface="Arial"/>
              <a:buChar char="•"/>
            </a:pPr>
            <a:r>
              <a:rPr b="0" i="0" lang="en-US" sz="2635" u="none" cap="none" strike="noStrike">
                <a:solidFill>
                  <a:schemeClr val="dk1"/>
                </a:solidFill>
                <a:latin typeface="Calibri"/>
                <a:ea typeface="Calibri"/>
                <a:cs typeface="Calibri"/>
                <a:sym typeface="Calibri"/>
              </a:rPr>
              <a:t>Slow down. </a:t>
            </a:r>
            <a:r>
              <a:rPr b="0" i="0" lang="en-US" sz="2635" u="none" cap="none" strike="noStrike">
                <a:solidFill>
                  <a:srgbClr val="000000"/>
                </a:solidFill>
                <a:latin typeface="Calibri"/>
                <a:ea typeface="Calibri"/>
                <a:cs typeface="Calibri"/>
                <a:sym typeface="Calibri"/>
              </a:rPr>
              <a:t>Drive with your headlights set on dim (low beams), or use fog lights.</a:t>
            </a:r>
            <a:endParaRPr b="0" i="0" sz="2635" u="none" cap="none" strike="noStrike">
              <a:solidFill>
                <a:schemeClr val="dk1"/>
              </a:solidFill>
              <a:latin typeface="Calibri"/>
              <a:ea typeface="Calibri"/>
              <a:cs typeface="Calibri"/>
              <a:sym typeface="Calibri"/>
            </a:endParaRPr>
          </a:p>
          <a:p>
            <a:pPr indent="-185420" lvl="0" marL="342900" marR="0" rtl="0" algn="l">
              <a:lnSpc>
                <a:spcPct val="80000"/>
              </a:lnSpc>
              <a:spcBef>
                <a:spcPts val="496"/>
              </a:spcBef>
              <a:spcAft>
                <a:spcPts val="0"/>
              </a:spcAft>
              <a:buClr>
                <a:schemeClr val="dk1"/>
              </a:buClr>
              <a:buSzPts val="2480"/>
              <a:buFont typeface="Arial"/>
              <a:buNone/>
            </a:pPr>
            <a:r>
              <a:t/>
            </a:r>
            <a:endParaRPr b="0" i="0" sz="2480" u="none" cap="none" strike="noStrike">
              <a:solidFill>
                <a:schemeClr val="dk1"/>
              </a:solidFill>
              <a:latin typeface="Calibri"/>
              <a:ea typeface="Calibri"/>
              <a:cs typeface="Calibri"/>
              <a:sym typeface="Calibri"/>
            </a:endParaRPr>
          </a:p>
        </p:txBody>
      </p:sp>
      <p:pic>
        <p:nvPicPr>
          <p:cNvPr descr="G:\DCIM\100MSDCF\DSC02317.JPG" id="417" name="Shape 417"/>
          <p:cNvPicPr preferRelativeResize="0"/>
          <p:nvPr/>
        </p:nvPicPr>
        <p:blipFill rotWithShape="1">
          <a:blip r:embed="rId3">
            <a:alphaModFix/>
          </a:blip>
          <a:srcRect b="0" l="17709" r="0" t="0"/>
          <a:stretch/>
        </p:blipFill>
        <p:spPr>
          <a:xfrm>
            <a:off x="5257800" y="1981200"/>
            <a:ext cx="3218873" cy="2933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Stop Sign</a:t>
            </a:r>
            <a:endParaRPr b="0" i="0" sz="4400" u="none" cap="none" strike="noStrike">
              <a:solidFill>
                <a:schemeClr val="dk1"/>
              </a:solidFill>
              <a:latin typeface="Calibri"/>
              <a:ea typeface="Calibri"/>
              <a:cs typeface="Calibri"/>
              <a:sym typeface="Calibri"/>
            </a:endParaRPr>
          </a:p>
        </p:txBody>
      </p:sp>
      <p:sp>
        <p:nvSpPr>
          <p:cNvPr id="112" name="Shape 112"/>
          <p:cNvSpPr txBox="1"/>
          <p:nvPr>
            <p:ph idx="1" type="body"/>
          </p:nvPr>
        </p:nvSpPr>
        <p:spPr>
          <a:xfrm>
            <a:off x="457200" y="1600200"/>
            <a:ext cx="46482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775"/>
              <a:buFont typeface="Arial"/>
              <a:buChar char="•"/>
            </a:pPr>
            <a:r>
              <a:rPr b="1" i="0" lang="en-US" sz="2775" u="none" cap="none" strike="noStrike">
                <a:solidFill>
                  <a:srgbClr val="000000"/>
                </a:solidFill>
                <a:latin typeface="Calibri"/>
                <a:ea typeface="Calibri"/>
                <a:cs typeface="Calibri"/>
                <a:sym typeface="Calibri"/>
              </a:rPr>
              <a:t>Stop Sign: </a:t>
            </a:r>
            <a:r>
              <a:rPr b="0" i="0" lang="en-US" sz="2775" u="none" cap="none" strike="noStrike">
                <a:solidFill>
                  <a:srgbClr val="000000"/>
                </a:solidFill>
                <a:latin typeface="Calibri"/>
                <a:ea typeface="Calibri"/>
                <a:cs typeface="Calibri"/>
                <a:sym typeface="Calibri"/>
              </a:rPr>
              <a:t>This eight-sided red sign means STOP. You must make a complete stop at the marked stop line (the line painted on the ground). If there is no stop line, stop before entering the crosswalk. If there is no crosswalk, stop before entering the intersection.</a:t>
            </a:r>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id="113" name="Shape 113"/>
          <p:cNvPicPr preferRelativeResize="0"/>
          <p:nvPr/>
        </p:nvPicPr>
        <p:blipFill rotWithShape="1">
          <a:blip r:embed="rId3">
            <a:alphaModFix/>
          </a:blip>
          <a:srcRect b="0" l="0" r="0" t="0"/>
          <a:stretch/>
        </p:blipFill>
        <p:spPr>
          <a:xfrm>
            <a:off x="5715000" y="2057400"/>
            <a:ext cx="2063750" cy="2095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Shape 4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in Fog</a:t>
            </a:r>
            <a:endParaRPr b="0" i="0" sz="4400" u="none" cap="none" strike="noStrike">
              <a:solidFill>
                <a:schemeClr val="dk1"/>
              </a:solidFill>
              <a:latin typeface="Calibri"/>
              <a:ea typeface="Calibri"/>
              <a:cs typeface="Calibri"/>
              <a:sym typeface="Calibri"/>
            </a:endParaRPr>
          </a:p>
        </p:txBody>
      </p:sp>
      <p:sp>
        <p:nvSpPr>
          <p:cNvPr id="423" name="Shape 4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Do not overdrive your headlights. Stay within the limits of your vision. You may have to stop suddenly. If the fog is too dense, pull off the roadway and stop. Do not drive at 5-10 mph.</a:t>
            </a:r>
            <a:endParaRPr/>
          </a:p>
          <a:p>
            <a:pPr indent="-342900" lvl="0" marL="342900" marR="0" rtl="0" algn="l">
              <a:spcBef>
                <a:spcPts val="64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Use your turn signal long before you turn, and brake early when you approach a stop to warn other drivers.</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Shape 4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in Rain</a:t>
            </a:r>
            <a:endParaRPr b="0" i="0" sz="4400" u="none" cap="none" strike="noStrike">
              <a:solidFill>
                <a:schemeClr val="dk1"/>
              </a:solidFill>
              <a:latin typeface="Calibri"/>
              <a:ea typeface="Calibri"/>
              <a:cs typeface="Calibri"/>
              <a:sym typeface="Calibri"/>
            </a:endParaRPr>
          </a:p>
        </p:txBody>
      </p:sp>
      <p:sp>
        <p:nvSpPr>
          <p:cNvPr id="429" name="Shape 429"/>
          <p:cNvSpPr txBox="1"/>
          <p:nvPr>
            <p:ph idx="1" type="body"/>
          </p:nvPr>
        </p:nvSpPr>
        <p:spPr>
          <a:xfrm>
            <a:off x="457200" y="1600200"/>
            <a:ext cx="42672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Illinois law requires you to turn on your headlights when operating your windshield wipers. When rain begins to fall lightly, water, dust, oil and leaves cause the roadway to become slippery. </a:t>
            </a:r>
            <a:endParaRPr b="0" i="0" sz="3200" u="none" cap="none" strike="noStrike">
              <a:solidFill>
                <a:schemeClr val="dk1"/>
              </a:solidFill>
              <a:latin typeface="Calibri"/>
              <a:ea typeface="Calibri"/>
              <a:cs typeface="Calibri"/>
              <a:sym typeface="Calibri"/>
            </a:endParaRPr>
          </a:p>
        </p:txBody>
      </p:sp>
      <p:pic>
        <p:nvPicPr>
          <p:cNvPr descr="G:\DCIM\100MSDCF\DSC01514.JPG" id="430" name="Shape 430"/>
          <p:cNvPicPr preferRelativeResize="0"/>
          <p:nvPr/>
        </p:nvPicPr>
        <p:blipFill rotWithShape="1">
          <a:blip r:embed="rId3">
            <a:alphaModFix/>
          </a:blip>
          <a:srcRect b="0" l="0" r="0" t="0"/>
          <a:stretch/>
        </p:blipFill>
        <p:spPr>
          <a:xfrm>
            <a:off x="4724400" y="2057400"/>
            <a:ext cx="4165600" cy="31242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in Rain</a:t>
            </a:r>
            <a:endParaRPr b="0" i="0" sz="4400" u="none" cap="none" strike="noStrike">
              <a:solidFill>
                <a:schemeClr val="dk1"/>
              </a:solidFill>
              <a:latin typeface="Calibri"/>
              <a:ea typeface="Calibri"/>
              <a:cs typeface="Calibri"/>
              <a:sym typeface="Calibri"/>
            </a:endParaRPr>
          </a:p>
        </p:txBody>
      </p:sp>
      <p:sp>
        <p:nvSpPr>
          <p:cNvPr id="436" name="Shape 436"/>
          <p:cNvSpPr txBox="1"/>
          <p:nvPr>
            <p:ph idx="1" type="body"/>
          </p:nvPr>
        </p:nvSpPr>
        <p:spPr>
          <a:xfrm>
            <a:off x="457200" y="1600200"/>
            <a:ext cx="33528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Take the following precautions when driving in rain:</a:t>
            </a:r>
            <a:endParaRPr/>
          </a:p>
          <a:p>
            <a:pPr indent="-342900" lvl="0" marL="342900" marR="0" rtl="0" algn="l">
              <a:lnSpc>
                <a:spcPct val="90000"/>
              </a:lnSpc>
              <a:spcBef>
                <a:spcPts val="56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Turn off the cruise control if in use and increase your following distance.</a:t>
            </a:r>
            <a:endParaRPr/>
          </a:p>
          <a:p>
            <a:pPr indent="-342900" lvl="0" marL="342900" marR="0" rtl="0" algn="l">
              <a:lnSpc>
                <a:spcPct val="90000"/>
              </a:lnSpc>
              <a:spcBef>
                <a:spcPts val="56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Take special care on curves and turns and while braking.</a:t>
            </a:r>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descr="G:\DCIM\100MSDCF\DSC00704.JPG" id="437" name="Shape 437"/>
          <p:cNvPicPr preferRelativeResize="0"/>
          <p:nvPr/>
        </p:nvPicPr>
        <p:blipFill rotWithShape="1">
          <a:blip r:embed="rId3">
            <a:alphaModFix/>
          </a:blip>
          <a:srcRect b="0" l="0" r="0" t="0"/>
          <a:stretch/>
        </p:blipFill>
        <p:spPr>
          <a:xfrm>
            <a:off x="4165600" y="1981200"/>
            <a:ext cx="4572000" cy="3429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Shape 4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in Rain</a:t>
            </a:r>
            <a:endParaRPr b="0" i="0" sz="4400" u="none" cap="none" strike="noStrike">
              <a:solidFill>
                <a:schemeClr val="dk1"/>
              </a:solidFill>
              <a:latin typeface="Calibri"/>
              <a:ea typeface="Calibri"/>
              <a:cs typeface="Calibri"/>
              <a:sym typeface="Calibri"/>
            </a:endParaRPr>
          </a:p>
        </p:txBody>
      </p:sp>
      <p:sp>
        <p:nvSpPr>
          <p:cNvPr id="443" name="Shape 44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500"/>
              <a:buFont typeface="Arial"/>
              <a:buChar char="•"/>
            </a:pPr>
            <a:r>
              <a:rPr b="0" i="0" lang="en-US" sz="2500" u="none" cap="none" strike="noStrike">
                <a:solidFill>
                  <a:srgbClr val="000000"/>
                </a:solidFill>
                <a:latin typeface="Calibri"/>
                <a:ea typeface="Calibri"/>
                <a:cs typeface="Calibri"/>
                <a:sym typeface="Calibri"/>
              </a:rPr>
              <a:t>Avoid hydroplaning by slowing down. If you skid while hydroplaning, try to regain control of the vehicle.  </a:t>
            </a:r>
            <a:endParaRPr/>
          </a:p>
          <a:p>
            <a:pPr indent="-342900" lvl="0" marL="342900" marR="0" rtl="0" algn="l">
              <a:spcBef>
                <a:spcPts val="500"/>
              </a:spcBef>
              <a:spcAft>
                <a:spcPts val="0"/>
              </a:spcAft>
              <a:buClr>
                <a:srgbClr val="000000"/>
              </a:buClr>
              <a:buSzPts val="2500"/>
              <a:buFont typeface="Arial"/>
              <a:buChar char="•"/>
            </a:pPr>
            <a:r>
              <a:rPr b="0" i="0" lang="en-US" sz="2500" u="none" cap="none" strike="noStrike">
                <a:solidFill>
                  <a:srgbClr val="000000"/>
                </a:solidFill>
                <a:latin typeface="Calibri"/>
                <a:ea typeface="Calibri"/>
                <a:cs typeface="Calibri"/>
                <a:sym typeface="Calibri"/>
              </a:rPr>
              <a:t>Ease off both pedals and keep a firm grip on the wheel; steer where you want the car to go.</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descr="C:\Users\Public\Pictures\Nova Social Media\Hydroplaning photo for April 27 2015.jpg" id="444" name="Shape 444"/>
          <p:cNvPicPr preferRelativeResize="0"/>
          <p:nvPr/>
        </p:nvPicPr>
        <p:blipFill rotWithShape="1">
          <a:blip r:embed="rId3">
            <a:alphaModFix/>
          </a:blip>
          <a:srcRect b="0" l="0" r="0" t="0"/>
          <a:stretch/>
        </p:blipFill>
        <p:spPr>
          <a:xfrm>
            <a:off x="4567381" y="1981200"/>
            <a:ext cx="4424219" cy="331816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Shape 4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Winter Driving</a:t>
            </a:r>
            <a:endParaRPr b="0" i="0" sz="4400" u="none" cap="none" strike="noStrike">
              <a:solidFill>
                <a:schemeClr val="dk1"/>
              </a:solidFill>
              <a:latin typeface="Calibri"/>
              <a:ea typeface="Calibri"/>
              <a:cs typeface="Calibri"/>
              <a:sym typeface="Calibri"/>
            </a:endParaRPr>
          </a:p>
        </p:txBody>
      </p:sp>
      <p:pic>
        <p:nvPicPr>
          <p:cNvPr descr="C:\Users\Brian\Pictures\Snow related pics\Snow covered road photo.jpg" id="450" name="Shape 450"/>
          <p:cNvPicPr preferRelativeResize="0"/>
          <p:nvPr/>
        </p:nvPicPr>
        <p:blipFill rotWithShape="1">
          <a:blip r:embed="rId3">
            <a:alphaModFix/>
          </a:blip>
          <a:srcRect b="0" l="0" r="0" t="0"/>
          <a:stretch/>
        </p:blipFill>
        <p:spPr>
          <a:xfrm>
            <a:off x="1981200" y="1579418"/>
            <a:ext cx="5486400" cy="41148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Winter Driving</a:t>
            </a:r>
            <a:endParaRPr b="0" i="0" sz="4400" u="none" cap="none" strike="noStrike">
              <a:solidFill>
                <a:schemeClr val="dk1"/>
              </a:solidFill>
              <a:latin typeface="Calibri"/>
              <a:ea typeface="Calibri"/>
              <a:cs typeface="Calibri"/>
              <a:sym typeface="Calibri"/>
            </a:endParaRPr>
          </a:p>
        </p:txBody>
      </p:sp>
      <p:sp>
        <p:nvSpPr>
          <p:cNvPr id="456" name="Shape 45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Drive slower and increase your following distance. Roadway conditions may vary depending upon the sun, shade or roadway surface.</a:t>
            </a:r>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Gentle braking in slow, steady strokes helps you find out how much traction you have. Begin braking early when you come to an intersection or a stop.</a:t>
            </a:r>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Approach bridges, shaded spots, overpasses and turns slowly. They may remain icy after the rest of the roadway is clear and dry.  Bridges freeze early because no soil is present to keep the road surface warm. </a:t>
            </a:r>
            <a:endParaRPr/>
          </a:p>
          <a:p>
            <a:pPr indent="-170180" lvl="0" marL="342900" marR="0" rtl="0" algn="l">
              <a:lnSpc>
                <a:spcPct val="9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Shape 4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Winter Driving</a:t>
            </a:r>
            <a:endParaRPr b="0" i="0" sz="4400" u="none" cap="none" strike="noStrike">
              <a:solidFill>
                <a:schemeClr val="dk1"/>
              </a:solidFill>
              <a:latin typeface="Calibri"/>
              <a:ea typeface="Calibri"/>
              <a:cs typeface="Calibri"/>
              <a:sym typeface="Calibri"/>
            </a:endParaRPr>
          </a:p>
        </p:txBody>
      </p:sp>
      <p:sp>
        <p:nvSpPr>
          <p:cNvPr id="462" name="Shape 462"/>
          <p:cNvSpPr txBox="1"/>
          <p:nvPr>
            <p:ph idx="1" type="body"/>
          </p:nvPr>
        </p:nvSpPr>
        <p:spPr>
          <a:xfrm>
            <a:off x="6172200" y="1600201"/>
            <a:ext cx="25146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When driving in slick conditions, “slow and steady” wins the race. </a:t>
            </a:r>
            <a:endParaRPr b="0" i="0" sz="3200" u="none" cap="none" strike="noStrike">
              <a:solidFill>
                <a:schemeClr val="dk1"/>
              </a:solidFill>
              <a:latin typeface="Calibri"/>
              <a:ea typeface="Calibri"/>
              <a:cs typeface="Calibri"/>
              <a:sym typeface="Calibri"/>
            </a:endParaRPr>
          </a:p>
        </p:txBody>
      </p:sp>
      <p:pic>
        <p:nvPicPr>
          <p:cNvPr descr="C:\Users\Brian\Pictures\2-25-2017\DSC01143.JPG" id="463" name="Shape 463"/>
          <p:cNvPicPr preferRelativeResize="0"/>
          <p:nvPr/>
        </p:nvPicPr>
        <p:blipFill rotWithShape="1">
          <a:blip r:embed="rId3">
            <a:alphaModFix/>
          </a:blip>
          <a:srcRect b="0" l="0" r="0" t="0"/>
          <a:stretch/>
        </p:blipFill>
        <p:spPr>
          <a:xfrm>
            <a:off x="533400" y="1600200"/>
            <a:ext cx="5486400" cy="41148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Shape 4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Night Driving</a:t>
            </a:r>
            <a:endParaRPr b="0" i="0" sz="4400" u="none" cap="none" strike="noStrike">
              <a:solidFill>
                <a:schemeClr val="dk1"/>
              </a:solidFill>
              <a:latin typeface="Calibri"/>
              <a:ea typeface="Calibri"/>
              <a:cs typeface="Calibri"/>
              <a:sym typeface="Calibri"/>
            </a:endParaRPr>
          </a:p>
        </p:txBody>
      </p:sp>
      <p:sp>
        <p:nvSpPr>
          <p:cNvPr id="469" name="Shape 469"/>
          <p:cNvSpPr txBox="1"/>
          <p:nvPr>
            <p:ph idx="1" type="body"/>
          </p:nvPr>
        </p:nvSpPr>
        <p:spPr>
          <a:xfrm>
            <a:off x="457200" y="1600200"/>
            <a:ext cx="4343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Headlights must be used from dusk to dawn.</a:t>
            </a:r>
            <a:endParaRPr/>
          </a:p>
          <a:p>
            <a:pPr indent="-342900" lvl="0" marL="342900" marR="0" rtl="0" algn="l">
              <a:lnSpc>
                <a:spcPct val="8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Never overdrive your headlights. Always keep them clean and aimed properly. </a:t>
            </a:r>
            <a:endParaRPr/>
          </a:p>
          <a:p>
            <a:pPr indent="-342900" lvl="0" marL="342900" marR="0" rtl="0" algn="l">
              <a:lnSpc>
                <a:spcPct val="8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Bright lights (high beams) must be dimmed 500 feet before meeting an oncoming vehicle or 300 feet before passing a vehicle.</a:t>
            </a:r>
            <a:endParaRPr/>
          </a:p>
          <a:p>
            <a:pPr indent="-170180" lvl="0" marL="342900" marR="0" rtl="0" algn="l">
              <a:lnSpc>
                <a:spcPct val="8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pic>
        <p:nvPicPr>
          <p:cNvPr descr="G:\DCIM\100MSDCF\DSC00816.JPG" id="470" name="Shape 470"/>
          <p:cNvPicPr preferRelativeResize="0"/>
          <p:nvPr/>
        </p:nvPicPr>
        <p:blipFill rotWithShape="1">
          <a:blip r:embed="rId3">
            <a:alphaModFix/>
          </a:blip>
          <a:srcRect b="0" l="0" r="0" t="0"/>
          <a:stretch/>
        </p:blipFill>
        <p:spPr>
          <a:xfrm>
            <a:off x="4724400" y="1828800"/>
            <a:ext cx="4267200" cy="32004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Shape 4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Handling Skids</a:t>
            </a:r>
            <a:endParaRPr b="0" i="0" sz="4400" u="none" cap="none" strike="noStrike">
              <a:solidFill>
                <a:schemeClr val="dk1"/>
              </a:solidFill>
              <a:latin typeface="Calibri"/>
              <a:ea typeface="Calibri"/>
              <a:cs typeface="Calibri"/>
              <a:sym typeface="Calibri"/>
            </a:endParaRPr>
          </a:p>
        </p:txBody>
      </p:sp>
      <p:sp>
        <p:nvSpPr>
          <p:cNvPr id="476" name="Shape 4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30200" lvl="0" marL="342900" marR="0" rtl="0" algn="l">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Skidding occurs when tires lose traction. If you skid, ease off the gas pedal or brakes. Steer into the direction of the skid</a:t>
            </a:r>
            <a:r>
              <a:rPr lang="en-US" sz="3000"/>
              <a:t>--meaning, steer where you want the car to go--until </a:t>
            </a:r>
            <a:r>
              <a:rPr b="0" i="0" lang="en-US" sz="3000" u="none" cap="none" strike="noStrike">
                <a:solidFill>
                  <a:schemeClr val="dk1"/>
                </a:solidFill>
                <a:latin typeface="Calibri"/>
                <a:ea typeface="Calibri"/>
                <a:cs typeface="Calibri"/>
                <a:sym typeface="Calibri"/>
              </a:rPr>
              <a:t>you feel you have regained traction and then straighten your vehicle.</a:t>
            </a:r>
            <a:endParaRPr sz="3000"/>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477" name="Shape 477"/>
          <p:cNvPicPr preferRelativeResize="0"/>
          <p:nvPr/>
        </p:nvPicPr>
        <p:blipFill rotWithShape="1">
          <a:blip r:embed="rId3">
            <a:alphaModFix/>
          </a:blip>
          <a:srcRect b="0" l="0" r="0" t="0"/>
          <a:stretch/>
        </p:blipFill>
        <p:spPr>
          <a:xfrm>
            <a:off x="1371600" y="4440382"/>
            <a:ext cx="6319491" cy="1524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Shape 4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Driving off the Pavement by Mistake</a:t>
            </a:r>
            <a:endParaRPr b="0" i="0" sz="3959" u="none" cap="none" strike="noStrike">
              <a:solidFill>
                <a:schemeClr val="dk1"/>
              </a:solidFill>
              <a:latin typeface="Calibri"/>
              <a:ea typeface="Calibri"/>
              <a:cs typeface="Calibri"/>
              <a:sym typeface="Calibri"/>
            </a:endParaRPr>
          </a:p>
        </p:txBody>
      </p:sp>
      <p:sp>
        <p:nvSpPr>
          <p:cNvPr id="483" name="Shape 48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If your wheels drift off the pavement onto the shoulder, grip the wheel firmly, ease your foot off the gas pedal and brake gently. After checking for traffic behind you, gently steer back onto the pavement. </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Do not jerk your wheel to correct your steering. This abrupt steering may cause you to drive into oncoming traffic.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Stop Sign</a:t>
            </a:r>
            <a:endParaRPr b="0" i="0" sz="4400" u="none" cap="none" strike="noStrike">
              <a:solidFill>
                <a:schemeClr val="dk1"/>
              </a:solidFill>
              <a:latin typeface="Calibri"/>
              <a:ea typeface="Calibri"/>
              <a:cs typeface="Calibri"/>
              <a:sym typeface="Calibri"/>
            </a:endParaRPr>
          </a:p>
        </p:txBody>
      </p:sp>
      <p:sp>
        <p:nvSpPr>
          <p:cNvPr id="119" name="Shape 1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When you reach a stop sign, yield the right-of-way to pedestrians and closely approaching traffic. If it is an all-way STOP sign, wait your turn.</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Shape 4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Equipment Failure: Blowouts and Brake Failure</a:t>
            </a:r>
            <a:endParaRPr b="0" i="0" sz="3959" u="none" cap="none" strike="noStrike">
              <a:solidFill>
                <a:schemeClr val="dk1"/>
              </a:solidFill>
              <a:latin typeface="Calibri"/>
              <a:ea typeface="Calibri"/>
              <a:cs typeface="Calibri"/>
              <a:sym typeface="Calibri"/>
            </a:endParaRPr>
          </a:p>
        </p:txBody>
      </p:sp>
      <p:sp>
        <p:nvSpPr>
          <p:cNvPr id="489" name="Shape 48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Blowouts — A thumping sound may be a warning of a blowout. If this happens, ease your foot off the gas pedal and keep a firm grasp on the steering wheel. Do not brake suddenly. Pull safely off the roadway and check your tires.</a:t>
            </a:r>
            <a:endParaRPr/>
          </a:p>
          <a:p>
            <a:pPr indent="-342900" lvl="0" marL="342900" marR="0" rtl="0" algn="l">
              <a:lnSpc>
                <a:spcPct val="9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Brake failure — If your brake pedal suddenly sinks to the floor, pump it to build pressure. If that does not work, use your emergency or parking brake. To slow down, shift your vehicle into a lower gear.</a:t>
            </a:r>
            <a:endParaRPr/>
          </a:p>
          <a:p>
            <a:pPr indent="-154940" lvl="0" marL="342900" marR="0" rtl="0" algn="l">
              <a:lnSpc>
                <a:spcPct val="9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Shape 4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Required Equipment: Headlights</a:t>
            </a:r>
            <a:endParaRPr b="0" i="0" sz="4400" u="none" cap="none" strike="noStrike">
              <a:solidFill>
                <a:schemeClr val="dk1"/>
              </a:solidFill>
              <a:latin typeface="Calibri"/>
              <a:ea typeface="Calibri"/>
              <a:cs typeface="Calibri"/>
              <a:sym typeface="Calibri"/>
            </a:endParaRPr>
          </a:p>
        </p:txBody>
      </p:sp>
      <p:sp>
        <p:nvSpPr>
          <p:cNvPr id="495" name="Shape 495"/>
          <p:cNvSpPr txBox="1"/>
          <p:nvPr>
            <p:ph idx="1" type="body"/>
          </p:nvPr>
        </p:nvSpPr>
        <p:spPr>
          <a:xfrm>
            <a:off x="457200" y="1600200"/>
            <a:ext cx="48768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Headlights — Vehicles must have two headlights and they must be on from sunset to sunrise and be used in times when rain, snow, fog or other conditions require the use of windshield wipers. They also should be used when objects 1,000 feet away cannot be seen. Bright lights must be dimmed 500 feet before meeting an oncoming vehicle or 300 feet before passing a vehicle.</a:t>
            </a:r>
            <a:endParaRPr b="0" i="0" sz="2480" u="none" cap="none" strike="noStrike">
              <a:solidFill>
                <a:schemeClr val="dk1"/>
              </a:solidFill>
              <a:latin typeface="Calibri"/>
              <a:ea typeface="Calibri"/>
              <a:cs typeface="Calibri"/>
              <a:sym typeface="Calibri"/>
            </a:endParaRPr>
          </a:p>
        </p:txBody>
      </p:sp>
      <p:pic>
        <p:nvPicPr>
          <p:cNvPr descr="C:\Users\Public\Pictures\Nova Social Media\Winter preparations Nov 21 2014.jpg" id="496" name="Shape 496"/>
          <p:cNvPicPr preferRelativeResize="0"/>
          <p:nvPr/>
        </p:nvPicPr>
        <p:blipFill rotWithShape="1">
          <a:blip r:embed="rId3">
            <a:alphaModFix/>
          </a:blip>
          <a:srcRect b="0" l="0" r="0" t="0"/>
          <a:stretch/>
        </p:blipFill>
        <p:spPr>
          <a:xfrm>
            <a:off x="5432631" y="1600200"/>
            <a:ext cx="3543300" cy="47244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Shape 5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Restricted Equipment: TV/Video Monitors</a:t>
            </a:r>
            <a:endParaRPr b="0" i="0" sz="3959" u="none" cap="none" strike="noStrike">
              <a:solidFill>
                <a:schemeClr val="dk1"/>
              </a:solidFill>
              <a:latin typeface="Calibri"/>
              <a:ea typeface="Calibri"/>
              <a:cs typeface="Calibri"/>
              <a:sym typeface="Calibri"/>
            </a:endParaRPr>
          </a:p>
        </p:txBody>
      </p:sp>
      <p:sp>
        <p:nvSpPr>
          <p:cNvPr id="502" name="Shape 50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Since a driver must be focused on the road at all times, televisions or video recording monitors that can be seen from the driver’s seat are prohibited while the vehicle is in motion.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Shape 5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Mandatory Insurance</a:t>
            </a:r>
            <a:endParaRPr b="0" i="0" sz="4400" u="none" cap="none" strike="noStrike">
              <a:solidFill>
                <a:schemeClr val="dk1"/>
              </a:solidFill>
              <a:latin typeface="Calibri"/>
              <a:ea typeface="Calibri"/>
              <a:cs typeface="Calibri"/>
              <a:sym typeface="Calibri"/>
            </a:endParaRPr>
          </a:p>
        </p:txBody>
      </p:sp>
      <p:sp>
        <p:nvSpPr>
          <p:cNvPr id="508" name="Shape 50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All vehicles operated in Illinois must be covered by liability insurance, which covers injuries or damages you may cause with your vehicle to other persons or their property. </a:t>
            </a:r>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Following are minimum liability insurance limits:</a:t>
            </a:r>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$20,000 for injury or death of one person in a crash.</a:t>
            </a:r>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$40,000 for injury or death of more than one person in a crash.</a:t>
            </a:r>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$15,000 for damage to property of another person.</a:t>
            </a:r>
            <a:endParaRPr/>
          </a:p>
          <a:p>
            <a:pPr indent="-185420" lvl="0" marL="342900" marR="0" rtl="0" algn="l">
              <a:lnSpc>
                <a:spcPct val="80000"/>
              </a:lnSpc>
              <a:spcBef>
                <a:spcPts val="496"/>
              </a:spcBef>
              <a:spcAft>
                <a:spcPts val="0"/>
              </a:spcAft>
              <a:buClr>
                <a:schemeClr val="dk1"/>
              </a:buClr>
              <a:buSzPts val="2480"/>
              <a:buFont typeface="Arial"/>
              <a:buNone/>
            </a:pPr>
            <a:r>
              <a:t/>
            </a:r>
            <a:endParaRPr b="0" i="0" sz="248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Evidence of liability coverage must be carried by the motorist or in the vehicle and shown to law enforcement officers upon request.</a:t>
            </a:r>
            <a:endParaRPr/>
          </a:p>
          <a:p>
            <a:pPr indent="-185420" lvl="0" marL="342900" marR="0" rtl="0" algn="l">
              <a:lnSpc>
                <a:spcPct val="80000"/>
              </a:lnSpc>
              <a:spcBef>
                <a:spcPts val="496"/>
              </a:spcBef>
              <a:spcAft>
                <a:spcPts val="0"/>
              </a:spcAft>
              <a:buClr>
                <a:schemeClr val="dk1"/>
              </a:buClr>
              <a:buSzPts val="2480"/>
              <a:buFont typeface="Arial"/>
              <a:buNone/>
            </a:pPr>
            <a:r>
              <a:t/>
            </a:r>
            <a:endParaRPr b="0" i="0" sz="2480" u="none" cap="none" strike="noStrik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Shape 513"/>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Quiz</a:t>
            </a:r>
            <a:endParaRPr/>
          </a:p>
        </p:txBody>
      </p:sp>
      <p:sp>
        <p:nvSpPr>
          <p:cNvPr id="514" name="Shape 514"/>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279400" lvl="0" marL="228600" rtl="0">
              <a:lnSpc>
                <a:spcPct val="115000"/>
              </a:lnSpc>
              <a:spcBef>
                <a:spcPts val="0"/>
              </a:spcBef>
              <a:spcAft>
                <a:spcPts val="0"/>
              </a:spcAft>
              <a:buSzPts val="800"/>
              <a:buFont typeface="Calibri"/>
              <a:buAutoNum type="arabicPeriod"/>
            </a:pPr>
            <a:r>
              <a:rPr lang="en-US" sz="800"/>
              <a:t>When approaching a stop sign, a driver should:</a:t>
            </a:r>
            <a:endParaRPr sz="800"/>
          </a:p>
          <a:p>
            <a:pPr indent="0" lvl="0" marL="228600" rtl="0">
              <a:lnSpc>
                <a:spcPct val="115000"/>
              </a:lnSpc>
              <a:spcBef>
                <a:spcPts val="0"/>
              </a:spcBef>
              <a:spcAft>
                <a:spcPts val="0"/>
              </a:spcAft>
              <a:buNone/>
            </a:pPr>
            <a:r>
              <a:rPr lang="en-US" sz="800"/>
              <a:t>(   ) Stop the car as  close as possible  to the stop sign. </a:t>
            </a:r>
            <a:endParaRPr sz="800"/>
          </a:p>
          <a:p>
            <a:pPr indent="0" lvl="0" marL="228600" rtl="0">
              <a:lnSpc>
                <a:spcPct val="115000"/>
              </a:lnSpc>
              <a:spcBef>
                <a:spcPts val="0"/>
              </a:spcBef>
              <a:spcAft>
                <a:spcPts val="0"/>
              </a:spcAft>
              <a:buNone/>
            </a:pPr>
            <a:r>
              <a:rPr lang="en-US" sz="800">
                <a:highlight>
                  <a:srgbClr val="FFFF00"/>
                </a:highlight>
              </a:rPr>
              <a:t>(   ) Stop the car at the marked stop line, before entering the crosswalk, or before entering the intersection if there is no line or crosswalk.</a:t>
            </a:r>
            <a:endParaRPr sz="800">
              <a:highlight>
                <a:srgbClr val="FFFF00"/>
              </a:highlight>
            </a:endParaRPr>
          </a:p>
          <a:p>
            <a:pPr indent="0" lvl="0" marL="228600" rtl="0">
              <a:lnSpc>
                <a:spcPct val="115000"/>
              </a:lnSpc>
              <a:spcBef>
                <a:spcPts val="0"/>
              </a:spcBef>
              <a:spcAft>
                <a:spcPts val="0"/>
              </a:spcAft>
              <a:buNone/>
            </a:pPr>
            <a:r>
              <a:rPr lang="en-US" sz="800"/>
              <a:t>(   )  Stop anywhere  near the intersection, as long as he or she comes to a complete stop.</a:t>
            </a:r>
            <a:endParaRPr sz="800"/>
          </a:p>
          <a:p>
            <a:pPr indent="0" lvl="0" marL="228600" rtl="0">
              <a:lnSpc>
                <a:spcPct val="115000"/>
              </a:lnSpc>
              <a:spcBef>
                <a:spcPts val="0"/>
              </a:spcBef>
              <a:spcAft>
                <a:spcPts val="0"/>
              </a:spcAft>
              <a:buNone/>
            </a:pPr>
            <a:r>
              <a:t/>
            </a:r>
            <a:endParaRPr sz="800"/>
          </a:p>
          <a:p>
            <a:pPr indent="0" lvl="0" marL="228600" rtl="0">
              <a:lnSpc>
                <a:spcPct val="115000"/>
              </a:lnSpc>
              <a:spcBef>
                <a:spcPts val="0"/>
              </a:spcBef>
              <a:spcAft>
                <a:spcPts val="0"/>
              </a:spcAft>
              <a:buNone/>
            </a:pPr>
            <a:r>
              <a:t/>
            </a:r>
            <a:endParaRPr sz="800"/>
          </a:p>
          <a:p>
            <a:pPr indent="0" lvl="0" marL="228600" rtl="0">
              <a:lnSpc>
                <a:spcPct val="115000"/>
              </a:lnSpc>
              <a:spcBef>
                <a:spcPts val="0"/>
              </a:spcBef>
              <a:spcAft>
                <a:spcPts val="0"/>
              </a:spcAft>
              <a:buNone/>
            </a:pPr>
            <a:r>
              <a:rPr lang="en-US" sz="800">
                <a:solidFill>
                  <a:srgbClr val="0000FF"/>
                </a:solidFill>
                <a:highlight>
                  <a:srgbClr val="FFFFFF"/>
                </a:highlight>
              </a:rPr>
              <a:t>You must stop at the marked stop LINE first. If you don’t see one, then stop before you get to a crosswalk, and if there is not one, then you stop before entering the intersection itself. </a:t>
            </a:r>
            <a:endParaRPr sz="800">
              <a:solidFill>
                <a:srgbClr val="0000FF"/>
              </a:solidFill>
              <a:highlight>
                <a:srgbClr val="FFFFFF"/>
              </a:highlight>
            </a:endParaRPr>
          </a:p>
          <a:p>
            <a:pPr indent="0" lvl="0" marL="228600" rtl="0">
              <a:lnSpc>
                <a:spcPct val="115000"/>
              </a:lnSpc>
              <a:spcBef>
                <a:spcPts val="0"/>
              </a:spcBef>
              <a:spcAft>
                <a:spcPts val="0"/>
              </a:spcAft>
              <a:buNone/>
            </a:pPr>
            <a:r>
              <a:t/>
            </a:r>
            <a:endParaRPr sz="800"/>
          </a:p>
          <a:p>
            <a:pPr indent="-279400" lvl="0" marL="228600" rtl="0">
              <a:lnSpc>
                <a:spcPct val="115000"/>
              </a:lnSpc>
              <a:spcBef>
                <a:spcPts val="0"/>
              </a:spcBef>
              <a:spcAft>
                <a:spcPts val="0"/>
              </a:spcAft>
              <a:buSzPts val="800"/>
              <a:buFont typeface="Calibri"/>
              <a:buAutoNum type="arabicPeriod"/>
            </a:pPr>
            <a:r>
              <a:rPr lang="en-US" sz="800"/>
              <a:t>In the winter, the surface of a bridge may be dangerous because</a:t>
            </a:r>
            <a:endParaRPr sz="800"/>
          </a:p>
          <a:p>
            <a:pPr indent="0" lvl="0" marL="228600" rtl="0">
              <a:lnSpc>
                <a:spcPct val="115000"/>
              </a:lnSpc>
              <a:spcBef>
                <a:spcPts val="0"/>
              </a:spcBef>
              <a:spcAft>
                <a:spcPts val="0"/>
              </a:spcAft>
              <a:buNone/>
            </a:pPr>
            <a:r>
              <a:rPr lang="en-US" sz="800">
                <a:highlight>
                  <a:srgbClr val="FFFF00"/>
                </a:highlight>
              </a:rPr>
              <a:t>(   ) There may be ice on bridges even when other roads are clear.</a:t>
            </a:r>
            <a:endParaRPr sz="800">
              <a:highlight>
                <a:srgbClr val="FFFF00"/>
              </a:highlight>
            </a:endParaRPr>
          </a:p>
          <a:p>
            <a:pPr indent="0" lvl="0" marL="228600" rtl="0">
              <a:lnSpc>
                <a:spcPct val="115000"/>
              </a:lnSpc>
              <a:spcBef>
                <a:spcPts val="0"/>
              </a:spcBef>
              <a:spcAft>
                <a:spcPts val="0"/>
              </a:spcAft>
              <a:buNone/>
            </a:pPr>
            <a:r>
              <a:rPr lang="en-US" sz="800"/>
              <a:t>(   ) The surface of the bridge  may be warmer than other roads.</a:t>
            </a:r>
            <a:endParaRPr sz="800"/>
          </a:p>
          <a:p>
            <a:pPr indent="0" lvl="0" marL="228600" rtl="0">
              <a:lnSpc>
                <a:spcPct val="115000"/>
              </a:lnSpc>
              <a:spcBef>
                <a:spcPts val="0"/>
              </a:spcBef>
              <a:spcAft>
                <a:spcPts val="0"/>
              </a:spcAft>
              <a:buNone/>
            </a:pPr>
            <a:r>
              <a:rPr lang="en-US" sz="800"/>
              <a:t>(   ) None of the above.</a:t>
            </a:r>
            <a:endParaRPr sz="800"/>
          </a:p>
          <a:p>
            <a:pPr indent="0" lvl="0" marL="228600" rtl="0">
              <a:lnSpc>
                <a:spcPct val="115000"/>
              </a:lnSpc>
              <a:spcBef>
                <a:spcPts val="0"/>
              </a:spcBef>
              <a:spcAft>
                <a:spcPts val="0"/>
              </a:spcAft>
              <a:buNone/>
            </a:pPr>
            <a:r>
              <a:t/>
            </a:r>
            <a:endParaRPr sz="800"/>
          </a:p>
          <a:p>
            <a:pPr indent="0" lvl="0" marL="228600" rtl="0">
              <a:lnSpc>
                <a:spcPct val="115000"/>
              </a:lnSpc>
              <a:spcBef>
                <a:spcPts val="0"/>
              </a:spcBef>
              <a:spcAft>
                <a:spcPts val="0"/>
              </a:spcAft>
              <a:buNone/>
            </a:pPr>
            <a:r>
              <a:rPr lang="en-US" sz="800">
                <a:solidFill>
                  <a:srgbClr val="0000FF"/>
                </a:solidFill>
                <a:highlight>
                  <a:srgbClr val="FFFFFF"/>
                </a:highlight>
              </a:rPr>
              <a:t>Since the underside of a  bridge has more surface exposed to cold air than a regular road, it tends to freeze before other roads insulated by the warmer temperatures of the surrounding soil.  This can surprise drivers who expect a bridge to have the same traction as other, warmer pavement surfaces.  When approaching a bridge in cold weather, always be alert for icy conditions. </a:t>
            </a:r>
            <a:endParaRPr sz="800">
              <a:solidFill>
                <a:srgbClr val="0000FF"/>
              </a:solidFill>
              <a:highlight>
                <a:srgbClr val="FFFFFF"/>
              </a:highlight>
            </a:endParaRPr>
          </a:p>
          <a:p>
            <a:pPr indent="0" lvl="0" marL="228600" rtl="0">
              <a:lnSpc>
                <a:spcPct val="115000"/>
              </a:lnSpc>
              <a:spcBef>
                <a:spcPts val="0"/>
              </a:spcBef>
              <a:spcAft>
                <a:spcPts val="0"/>
              </a:spcAft>
              <a:buNone/>
            </a:pPr>
            <a:r>
              <a:t/>
            </a:r>
            <a:endParaRPr sz="800">
              <a:solidFill>
                <a:srgbClr val="0000FF"/>
              </a:solidFill>
              <a:highlight>
                <a:srgbClr val="FFFFFF"/>
              </a:highlight>
            </a:endParaRPr>
          </a:p>
          <a:p>
            <a:pPr indent="-279400" lvl="0" marL="228600" rtl="0">
              <a:lnSpc>
                <a:spcPct val="115000"/>
              </a:lnSpc>
              <a:spcBef>
                <a:spcPts val="0"/>
              </a:spcBef>
              <a:spcAft>
                <a:spcPts val="0"/>
              </a:spcAft>
              <a:buSzPts val="800"/>
              <a:buFont typeface="Calibri"/>
              <a:buAutoNum type="arabicPeriod"/>
            </a:pPr>
            <a:r>
              <a:rPr lang="en-US" sz="800"/>
              <a:t>When you enter a construction zone, you should change a lane away from construction workers/vehicles if it is possible. If a lane change is not possible due to traffic conditions, a driver should slow down and yield.</a:t>
            </a:r>
            <a:endParaRPr sz="800"/>
          </a:p>
          <a:p>
            <a:pPr indent="457200" lvl="0" marL="0" rtl="0">
              <a:lnSpc>
                <a:spcPct val="115000"/>
              </a:lnSpc>
              <a:spcBef>
                <a:spcPts val="0"/>
              </a:spcBef>
              <a:spcAft>
                <a:spcPts val="0"/>
              </a:spcAft>
              <a:buNone/>
            </a:pPr>
            <a:r>
              <a:rPr lang="en-US" sz="800">
                <a:highlight>
                  <a:srgbClr val="FFFF00"/>
                </a:highlight>
              </a:rPr>
              <a:t>( ) True</a:t>
            </a:r>
            <a:endParaRPr sz="800">
              <a:highlight>
                <a:srgbClr val="FFFF00"/>
              </a:highlight>
            </a:endParaRPr>
          </a:p>
          <a:p>
            <a:pPr indent="457200" lvl="0" marL="0" rtl="0">
              <a:lnSpc>
                <a:spcPct val="115000"/>
              </a:lnSpc>
              <a:spcBef>
                <a:spcPts val="0"/>
              </a:spcBef>
              <a:spcAft>
                <a:spcPts val="0"/>
              </a:spcAft>
              <a:buNone/>
            </a:pPr>
            <a:r>
              <a:rPr lang="en-US" sz="800"/>
              <a:t>( ) False</a:t>
            </a:r>
            <a:endParaRPr sz="800"/>
          </a:p>
          <a:p>
            <a:pPr indent="0" lvl="0" marL="228600" rtl="0">
              <a:lnSpc>
                <a:spcPct val="115000"/>
              </a:lnSpc>
              <a:spcBef>
                <a:spcPts val="0"/>
              </a:spcBef>
              <a:spcAft>
                <a:spcPts val="0"/>
              </a:spcAft>
              <a:buNone/>
            </a:pPr>
            <a:r>
              <a:t/>
            </a:r>
            <a:endParaRPr sz="800"/>
          </a:p>
          <a:p>
            <a:pPr indent="0" lvl="0" marL="228600" rtl="0">
              <a:lnSpc>
                <a:spcPct val="115000"/>
              </a:lnSpc>
              <a:spcBef>
                <a:spcPts val="0"/>
              </a:spcBef>
              <a:spcAft>
                <a:spcPts val="0"/>
              </a:spcAft>
              <a:buNone/>
            </a:pPr>
            <a:r>
              <a:rPr lang="en-US" sz="800">
                <a:solidFill>
                  <a:srgbClr val="0000FF"/>
                </a:solidFill>
              </a:rPr>
              <a:t>True.  In construction zones, drivers are required to move into a lane away from construction vehicles and workers. This law is intended to lower  the risk of a collision in the work zone or maintenance zone.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endParaRPr>
          </a:p>
          <a:p>
            <a:pPr indent="-279400" lvl="0" marL="228600" rtl="0">
              <a:lnSpc>
                <a:spcPct val="115000"/>
              </a:lnSpc>
              <a:spcBef>
                <a:spcPts val="0"/>
              </a:spcBef>
              <a:spcAft>
                <a:spcPts val="0"/>
              </a:spcAft>
              <a:buSzPts val="800"/>
              <a:buFont typeface="Calibri"/>
              <a:buAutoNum type="arabicPeriod"/>
            </a:pPr>
            <a:r>
              <a:rPr lang="en-US" sz="800"/>
              <a:t>If an intersection allows a right turn on a red light, you must: </a:t>
            </a:r>
            <a:endParaRPr sz="800"/>
          </a:p>
          <a:p>
            <a:pPr indent="0" lvl="0" marL="228600" rtl="0">
              <a:lnSpc>
                <a:spcPct val="115000"/>
              </a:lnSpc>
              <a:spcBef>
                <a:spcPts val="0"/>
              </a:spcBef>
              <a:spcAft>
                <a:spcPts val="0"/>
              </a:spcAft>
              <a:buNone/>
            </a:pPr>
            <a:r>
              <a:rPr lang="en-US" sz="800"/>
              <a:t>(   ) Turn immediately to get out of the way of other traffic.</a:t>
            </a:r>
            <a:endParaRPr sz="800"/>
          </a:p>
          <a:p>
            <a:pPr indent="0" lvl="0" marL="228600" rtl="0">
              <a:lnSpc>
                <a:spcPct val="115000"/>
              </a:lnSpc>
              <a:spcBef>
                <a:spcPts val="0"/>
              </a:spcBef>
              <a:spcAft>
                <a:spcPts val="0"/>
              </a:spcAft>
              <a:buNone/>
            </a:pPr>
            <a:r>
              <a:rPr lang="en-US" sz="800"/>
              <a:t>(   ) </a:t>
            </a:r>
            <a:r>
              <a:rPr lang="en-US" sz="800">
                <a:highlight>
                  <a:srgbClr val="FFFF00"/>
                </a:highlight>
              </a:rPr>
              <a:t>Stop, yield the right-of-way to any pedestrians or cars in the intersection, then proceed to cautiously make your turn.</a:t>
            </a:r>
            <a:endParaRPr sz="800">
              <a:highlight>
                <a:srgbClr val="FFFF00"/>
              </a:highlight>
            </a:endParaRPr>
          </a:p>
          <a:p>
            <a:pPr indent="0" lvl="0" marL="228600" rtl="0">
              <a:lnSpc>
                <a:spcPct val="115000"/>
              </a:lnSpc>
              <a:spcBef>
                <a:spcPts val="0"/>
              </a:spcBef>
              <a:spcAft>
                <a:spcPts val="0"/>
              </a:spcAft>
              <a:buNone/>
            </a:pPr>
            <a:r>
              <a:rPr lang="en-US" sz="800"/>
              <a:t>(   ) Stop,  beep your  horn to  alert other drivers, then proceed to turn.</a:t>
            </a:r>
            <a:endParaRPr sz="800"/>
          </a:p>
          <a:p>
            <a:pPr indent="0" lvl="0" marL="228600" rtl="0">
              <a:lnSpc>
                <a:spcPct val="115000"/>
              </a:lnSpc>
              <a:spcBef>
                <a:spcPts val="0"/>
              </a:spcBef>
              <a:spcAft>
                <a:spcPts val="0"/>
              </a:spcAft>
              <a:buNone/>
            </a:pPr>
            <a:r>
              <a:t/>
            </a:r>
            <a:endParaRPr sz="800"/>
          </a:p>
          <a:p>
            <a:pPr indent="0" lvl="0" marL="228600" rtl="0">
              <a:lnSpc>
                <a:spcPct val="115000"/>
              </a:lnSpc>
              <a:spcBef>
                <a:spcPts val="0"/>
              </a:spcBef>
              <a:spcAft>
                <a:spcPts val="0"/>
              </a:spcAft>
              <a:buNone/>
            </a:pPr>
            <a:r>
              <a:rPr lang="en-US" sz="800">
                <a:solidFill>
                  <a:srgbClr val="0000FF"/>
                </a:solidFill>
                <a:highlight>
                  <a:srgbClr val="FFFFFF"/>
                </a:highlight>
              </a:rPr>
              <a:t>Turning right at a red light without stopping is illegal. If there are no signs that prohibit a right turn on red, you still must stop completely before turning. After checking that no one is already in the intersection, and yielding to cross-traffic moving through the intersection on a green light, you can turn. </a:t>
            </a:r>
            <a:endParaRPr sz="800">
              <a:solidFill>
                <a:srgbClr val="0000FF"/>
              </a:solidFill>
              <a:highlight>
                <a:srgbClr val="FFFFFF"/>
              </a:highlight>
            </a:endParaRPr>
          </a:p>
          <a:p>
            <a:pPr indent="0" lvl="0" marL="228600" rtl="0">
              <a:lnSpc>
                <a:spcPct val="115000"/>
              </a:lnSpc>
              <a:spcBef>
                <a:spcPts val="0"/>
              </a:spcBef>
              <a:spcAft>
                <a:spcPts val="0"/>
              </a:spcAft>
              <a:buNone/>
            </a:pPr>
            <a:r>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endParaRPr>
          </a:p>
          <a:p>
            <a:pPr indent="0" lvl="0" marL="228600" rtl="0">
              <a:lnSpc>
                <a:spcPct val="115000"/>
              </a:lnSpc>
              <a:spcBef>
                <a:spcPts val="0"/>
              </a:spcBef>
              <a:spcAft>
                <a:spcPts val="0"/>
              </a:spcAft>
              <a:buClr>
                <a:schemeClr val="dk1"/>
              </a:buClr>
              <a:buSzPts val="1100"/>
              <a:buFont typeface="Arial"/>
              <a:buNone/>
            </a:pPr>
            <a:r>
              <a:t/>
            </a:r>
            <a:endParaRPr sz="800">
              <a:solidFill>
                <a:srgbClr val="0000FF"/>
              </a:solidFill>
            </a:endParaRPr>
          </a:p>
          <a:p>
            <a:pPr indent="0" lvl="0" marL="0" rtl="0">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a:spcBef>
                <a:spcPts val="64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Shape 519"/>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Quiz</a:t>
            </a:r>
            <a:endParaRPr/>
          </a:p>
          <a:p>
            <a:pPr indent="0" lvl="0" marL="0">
              <a:spcBef>
                <a:spcPts val="0"/>
              </a:spcBef>
              <a:spcAft>
                <a:spcPts val="0"/>
              </a:spcAft>
              <a:buNone/>
            </a:pPr>
            <a:r>
              <a:t/>
            </a:r>
            <a:endParaRPr/>
          </a:p>
        </p:txBody>
      </p:sp>
      <p:sp>
        <p:nvSpPr>
          <p:cNvPr id="520" name="Shape 520"/>
          <p:cNvSpPr txBox="1"/>
          <p:nvPr>
            <p:ph idx="1" type="body"/>
          </p:nvPr>
        </p:nvSpPr>
        <p:spPr>
          <a:xfrm>
            <a:off x="457200" y="1039925"/>
            <a:ext cx="8229600" cy="5638800"/>
          </a:xfrm>
          <a:prstGeom prst="rect">
            <a:avLst/>
          </a:prstGeom>
        </p:spPr>
        <p:txBody>
          <a:bodyPr anchorCtr="0" anchor="t" bIns="91425" lIns="91425" spcFirstLastPara="1" rIns="91425" wrap="square" tIns="91425">
            <a:noAutofit/>
          </a:bodyPr>
          <a:lstStyle/>
          <a:p>
            <a:pPr indent="-292100" lvl="0" marL="228600" rtl="0">
              <a:lnSpc>
                <a:spcPct val="115000"/>
              </a:lnSpc>
              <a:spcBef>
                <a:spcPts val="0"/>
              </a:spcBef>
              <a:spcAft>
                <a:spcPts val="0"/>
              </a:spcAft>
              <a:buSzPts val="1000"/>
              <a:buFont typeface="Calibri"/>
              <a:buAutoNum type="arabicPeriod"/>
            </a:pPr>
            <a:r>
              <a:rPr lang="en-US" sz="1000"/>
              <a:t>When waiting at a traffic light that turns to green, you can start driving:</a:t>
            </a:r>
            <a:endParaRPr sz="1000"/>
          </a:p>
          <a:p>
            <a:pPr indent="0" lvl="0" marL="228600" rtl="0">
              <a:lnSpc>
                <a:spcPct val="115000"/>
              </a:lnSpc>
              <a:spcBef>
                <a:spcPts val="0"/>
              </a:spcBef>
              <a:spcAft>
                <a:spcPts val="0"/>
              </a:spcAft>
              <a:buClr>
                <a:schemeClr val="dk1"/>
              </a:buClr>
              <a:buSzPts val="1100"/>
              <a:buFont typeface="Arial"/>
              <a:buNone/>
            </a:pPr>
            <a:r>
              <a:rPr lang="en-US" sz="1000"/>
              <a:t>(   ) Immediately.</a:t>
            </a:r>
            <a:endParaRPr sz="1000"/>
          </a:p>
          <a:p>
            <a:pPr indent="0" lvl="0" marL="228600" rtl="0">
              <a:lnSpc>
                <a:spcPct val="115000"/>
              </a:lnSpc>
              <a:spcBef>
                <a:spcPts val="0"/>
              </a:spcBef>
              <a:spcAft>
                <a:spcPts val="0"/>
              </a:spcAft>
              <a:buClr>
                <a:schemeClr val="dk1"/>
              </a:buClr>
              <a:buSzPts val="1100"/>
              <a:buFont typeface="Arial"/>
              <a:buNone/>
            </a:pPr>
            <a:r>
              <a:rPr lang="en-US" sz="1000"/>
              <a:t>(   ) When you feel that it’s safe to continue driving.</a:t>
            </a:r>
            <a:endParaRPr sz="1000"/>
          </a:p>
          <a:p>
            <a:pPr indent="0" lvl="0" marL="228600" rtl="0">
              <a:lnSpc>
                <a:spcPct val="115000"/>
              </a:lnSpc>
              <a:spcBef>
                <a:spcPts val="0"/>
              </a:spcBef>
              <a:spcAft>
                <a:spcPts val="0"/>
              </a:spcAft>
              <a:buClr>
                <a:schemeClr val="dk1"/>
              </a:buClr>
              <a:buSzPts val="1100"/>
              <a:buFont typeface="Arial"/>
              <a:buNone/>
            </a:pPr>
            <a:r>
              <a:rPr lang="en-US" sz="1000">
                <a:highlight>
                  <a:srgbClr val="FFFF00"/>
                </a:highlight>
              </a:rPr>
              <a:t>(   ) After first yielding to people and cars that are already in the intersection.</a:t>
            </a:r>
            <a:endParaRPr sz="1000">
              <a:highlight>
                <a:srgbClr val="FFFF00"/>
              </a:highlight>
            </a:endParaRPr>
          </a:p>
          <a:p>
            <a:pPr indent="0" lvl="0" marL="228600" rtl="0">
              <a:lnSpc>
                <a:spcPct val="115000"/>
              </a:lnSpc>
              <a:spcBef>
                <a:spcPts val="0"/>
              </a:spcBef>
              <a:spcAft>
                <a:spcPts val="0"/>
              </a:spcAft>
              <a:buClr>
                <a:schemeClr val="dk1"/>
              </a:buClr>
              <a:buSzPts val="1100"/>
              <a:buFont typeface="Arial"/>
              <a:buNone/>
            </a:pPr>
            <a:r>
              <a:t/>
            </a:r>
            <a:endParaRPr sz="1000">
              <a:solidFill>
                <a:srgbClr val="0000FF"/>
              </a:solidFill>
              <a:highlight>
                <a:srgbClr val="FFFFFF"/>
              </a:highlight>
            </a:endParaRPr>
          </a:p>
          <a:p>
            <a:pPr indent="0" lvl="0" marL="228600" rtl="0">
              <a:lnSpc>
                <a:spcPct val="115000"/>
              </a:lnSpc>
              <a:spcBef>
                <a:spcPts val="0"/>
              </a:spcBef>
              <a:spcAft>
                <a:spcPts val="0"/>
              </a:spcAft>
              <a:buClr>
                <a:schemeClr val="dk1"/>
              </a:buClr>
              <a:buSzPts val="1100"/>
              <a:buFont typeface="Arial"/>
              <a:buNone/>
            </a:pPr>
            <a:r>
              <a:rPr lang="en-US" sz="1000">
                <a:solidFill>
                  <a:srgbClr val="0000FF"/>
                </a:solidFill>
                <a:highlight>
                  <a:srgbClr val="FFFFFF"/>
                </a:highlight>
              </a:rPr>
              <a:t>Even after the traffic light turns green, you must allow drivers in the intersection to clear it first before you enter the intersection. Make sure that the road is clear and it is safe to drive before </a:t>
            </a:r>
            <a:r>
              <a:rPr lang="en-US" sz="1000">
                <a:solidFill>
                  <a:srgbClr val="0000FF"/>
                </a:solidFill>
                <a:highlight>
                  <a:srgbClr val="FFFFFF"/>
                </a:highlight>
              </a:rPr>
              <a:t>proceeding</a:t>
            </a:r>
            <a:r>
              <a:rPr lang="en-US" sz="1000">
                <a:solidFill>
                  <a:srgbClr val="0000FF"/>
                </a:solidFill>
                <a:highlight>
                  <a:srgbClr val="FFFFFF"/>
                </a:highlight>
              </a:rPr>
              <a:t>. The second answer choice might seem like it is the correct answer, but it is not as specific as the third answer choice. </a:t>
            </a:r>
            <a:endParaRPr sz="1000">
              <a:solidFill>
                <a:srgbClr val="0000FF"/>
              </a:solidFill>
              <a:highlight>
                <a:srgbClr val="FFFFFF"/>
              </a:highlight>
            </a:endParaRPr>
          </a:p>
          <a:p>
            <a:pPr indent="-292100" lvl="0" marL="228600" rtl="0">
              <a:lnSpc>
                <a:spcPct val="115000"/>
              </a:lnSpc>
              <a:spcBef>
                <a:spcPts val="0"/>
              </a:spcBef>
              <a:spcAft>
                <a:spcPts val="0"/>
              </a:spcAft>
              <a:buSzPts val="1000"/>
              <a:buFont typeface="Calibri"/>
              <a:buAutoNum type="arabicPeriod"/>
            </a:pPr>
            <a:r>
              <a:rPr lang="en-US" sz="1000"/>
              <a:t>If you experience your car hydroplaning (skidding on water) you should:</a:t>
            </a:r>
            <a:endParaRPr sz="1000"/>
          </a:p>
          <a:p>
            <a:pPr indent="0" lvl="0" marL="228600" rtl="0">
              <a:lnSpc>
                <a:spcPct val="115000"/>
              </a:lnSpc>
              <a:spcBef>
                <a:spcPts val="0"/>
              </a:spcBef>
              <a:spcAft>
                <a:spcPts val="0"/>
              </a:spcAft>
              <a:buClr>
                <a:schemeClr val="dk1"/>
              </a:buClr>
              <a:buSzPts val="1100"/>
              <a:buFont typeface="Arial"/>
              <a:buNone/>
            </a:pPr>
            <a:r>
              <a:rPr lang="en-US" sz="1000"/>
              <a:t>(   ) Steer slightly to the right and press the brake repeatedly.</a:t>
            </a:r>
            <a:endParaRPr sz="1000"/>
          </a:p>
          <a:p>
            <a:pPr indent="0" lvl="0" marL="228600" rtl="0">
              <a:lnSpc>
                <a:spcPct val="115000"/>
              </a:lnSpc>
              <a:spcBef>
                <a:spcPts val="0"/>
              </a:spcBef>
              <a:spcAft>
                <a:spcPts val="0"/>
              </a:spcAft>
              <a:buClr>
                <a:schemeClr val="dk1"/>
              </a:buClr>
              <a:buSzPts val="1100"/>
              <a:buFont typeface="Arial"/>
              <a:buNone/>
            </a:pPr>
            <a:r>
              <a:rPr lang="en-US" sz="1000"/>
              <a:t>(   ) Turn off your ignition and allow the car to come to a stop.</a:t>
            </a:r>
            <a:endParaRPr sz="1000"/>
          </a:p>
          <a:p>
            <a:pPr indent="0" lvl="0" marL="228600" rtl="0">
              <a:lnSpc>
                <a:spcPct val="115000"/>
              </a:lnSpc>
              <a:spcBef>
                <a:spcPts val="0"/>
              </a:spcBef>
              <a:spcAft>
                <a:spcPts val="0"/>
              </a:spcAft>
              <a:buClr>
                <a:schemeClr val="dk1"/>
              </a:buClr>
              <a:buSzPts val="1100"/>
              <a:buFont typeface="Arial"/>
              <a:buNone/>
            </a:pPr>
            <a:r>
              <a:rPr lang="en-US" sz="1000">
                <a:highlight>
                  <a:srgbClr val="FFFF00"/>
                </a:highlight>
              </a:rPr>
              <a:t>(   ) Take your foot off the accelerator to reduce your speed.</a:t>
            </a:r>
            <a:endParaRPr sz="1000">
              <a:highlight>
                <a:srgbClr val="FFFF00"/>
              </a:highlight>
            </a:endParaRPr>
          </a:p>
          <a:p>
            <a:pPr indent="0" lvl="0" marL="228600" rtl="0">
              <a:lnSpc>
                <a:spcPct val="115000"/>
              </a:lnSpc>
              <a:spcBef>
                <a:spcPts val="0"/>
              </a:spcBef>
              <a:spcAft>
                <a:spcPts val="0"/>
              </a:spcAft>
              <a:buClr>
                <a:schemeClr val="dk1"/>
              </a:buClr>
              <a:buSzPts val="1100"/>
              <a:buFont typeface="Arial"/>
              <a:buNone/>
            </a:pPr>
            <a:r>
              <a:t/>
            </a:r>
            <a:endParaRPr sz="10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1000">
                <a:solidFill>
                  <a:srgbClr val="0000FF"/>
                </a:solidFill>
                <a:highlight>
                  <a:srgbClr val="FFFFFF"/>
                </a:highlight>
              </a:rPr>
              <a:t>Do not turn your ignition off; doing so will deactivate your power brakes and power steering.  Instead, simply stop pressing the gas and allow your car’s speed to drop gradually.  Once you are traveling at a slower speed, the grooves in your tires will channel the water away from the tire tread, increasing your traction. </a:t>
            </a:r>
            <a:endParaRPr sz="1000">
              <a:solidFill>
                <a:srgbClr val="0000FF"/>
              </a:solidFill>
              <a:highlight>
                <a:srgbClr val="FFFFFF"/>
              </a:highlight>
            </a:endParaRPr>
          </a:p>
          <a:p>
            <a:pPr indent="-292100" lvl="0" marL="228600" rtl="0">
              <a:lnSpc>
                <a:spcPct val="115000"/>
              </a:lnSpc>
              <a:spcBef>
                <a:spcPts val="0"/>
              </a:spcBef>
              <a:spcAft>
                <a:spcPts val="0"/>
              </a:spcAft>
              <a:buSzPts val="1000"/>
              <a:buFont typeface="Calibri"/>
              <a:buAutoNum type="arabicPeriod"/>
            </a:pPr>
            <a:r>
              <a:rPr lang="en-US" sz="1000"/>
              <a:t>If the rear end of your vehicle starts to skid while you  are driving on a slippery roadway,  you should: </a:t>
            </a:r>
            <a:endParaRPr sz="1000"/>
          </a:p>
          <a:p>
            <a:pPr indent="0" lvl="0" marL="228600" rtl="0">
              <a:lnSpc>
                <a:spcPct val="115000"/>
              </a:lnSpc>
              <a:spcBef>
                <a:spcPts val="0"/>
              </a:spcBef>
              <a:spcAft>
                <a:spcPts val="0"/>
              </a:spcAft>
              <a:buClr>
                <a:schemeClr val="dk1"/>
              </a:buClr>
              <a:buSzPts val="1100"/>
              <a:buFont typeface="Arial"/>
              <a:buNone/>
            </a:pPr>
            <a:r>
              <a:rPr lang="en-US" sz="1000">
                <a:highlight>
                  <a:srgbClr val="FFFF00"/>
                </a:highlight>
              </a:rPr>
              <a:t>(   ) Steer the front wheels in the direction of the skid.</a:t>
            </a:r>
            <a:endParaRPr sz="10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1000"/>
              <a:t>(   ) Grasp the wheel firmly and steer straight ahead, braking gradually.</a:t>
            </a:r>
            <a:endParaRPr sz="1000"/>
          </a:p>
          <a:p>
            <a:pPr indent="0" lvl="0" marL="228600" rtl="0">
              <a:lnSpc>
                <a:spcPct val="115000"/>
              </a:lnSpc>
              <a:spcBef>
                <a:spcPts val="0"/>
              </a:spcBef>
              <a:spcAft>
                <a:spcPts val="0"/>
              </a:spcAft>
              <a:buClr>
                <a:schemeClr val="dk1"/>
              </a:buClr>
              <a:buSzPts val="1100"/>
              <a:buFont typeface="Arial"/>
              <a:buNone/>
            </a:pPr>
            <a:r>
              <a:rPr lang="en-US" sz="1000"/>
              <a:t>(   ) Press on the brakes immediately.</a:t>
            </a:r>
            <a:endParaRPr sz="1000"/>
          </a:p>
          <a:p>
            <a:pPr indent="0" lvl="0" marL="228600" rtl="0">
              <a:lnSpc>
                <a:spcPct val="115000"/>
              </a:lnSpc>
              <a:spcBef>
                <a:spcPts val="0"/>
              </a:spcBef>
              <a:spcAft>
                <a:spcPts val="0"/>
              </a:spcAft>
              <a:buClr>
                <a:schemeClr val="dk1"/>
              </a:buClr>
              <a:buSzPts val="1100"/>
              <a:buFont typeface="Arial"/>
              <a:buNone/>
            </a:pPr>
            <a:r>
              <a:rPr lang="en-US" sz="1000">
                <a:solidFill>
                  <a:srgbClr val="0000FF"/>
                </a:solidFill>
              </a:rPr>
              <a:t>Skidding means that your wheels have lost traction, which means you’ve lost control. The best way to fix this is to ease off of the gas or brake and steer in the direction of the curve until you regain traction. </a:t>
            </a:r>
            <a:endParaRPr sz="1000">
              <a:solidFill>
                <a:srgbClr val="0000FF"/>
              </a:solidFill>
            </a:endParaRPr>
          </a:p>
          <a:p>
            <a:pPr indent="-292100" lvl="0" marL="228600" rtl="0">
              <a:lnSpc>
                <a:spcPct val="115000"/>
              </a:lnSpc>
              <a:spcBef>
                <a:spcPts val="0"/>
              </a:spcBef>
              <a:spcAft>
                <a:spcPts val="0"/>
              </a:spcAft>
              <a:buSzPts val="1000"/>
              <a:buFont typeface="Calibri"/>
              <a:buAutoNum type="arabicPeriod"/>
            </a:pPr>
            <a:r>
              <a:rPr lang="en-US" sz="1000"/>
              <a:t>You should avoid driving in foggy conditions, but if you must, you should turn on your</a:t>
            </a:r>
            <a:r>
              <a:rPr lang="en-US" sz="1000" u="sng"/>
              <a:t> LOW</a:t>
            </a:r>
            <a:r>
              <a:rPr lang="en-US" sz="1000"/>
              <a:t>-BEAMS  and:</a:t>
            </a:r>
            <a:endParaRPr sz="1000"/>
          </a:p>
          <a:p>
            <a:pPr indent="0" lvl="0" marL="228600" rtl="0">
              <a:lnSpc>
                <a:spcPct val="115000"/>
              </a:lnSpc>
              <a:spcBef>
                <a:spcPts val="0"/>
              </a:spcBef>
              <a:spcAft>
                <a:spcPts val="0"/>
              </a:spcAft>
              <a:buClr>
                <a:schemeClr val="dk1"/>
              </a:buClr>
              <a:buSzPts val="1100"/>
              <a:buFont typeface="Arial"/>
              <a:buNone/>
            </a:pPr>
            <a:r>
              <a:rPr lang="en-US" sz="1000">
                <a:highlight>
                  <a:srgbClr val="FFFF00"/>
                </a:highlight>
              </a:rPr>
              <a:t>(   ) Drive only at a speed that is  safe based on how far ahead you can actually see.</a:t>
            </a:r>
            <a:endParaRPr sz="10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1000"/>
              <a:t>(   ) Periodically flash your headlights. </a:t>
            </a:r>
            <a:endParaRPr sz="1000"/>
          </a:p>
          <a:p>
            <a:pPr indent="0" lvl="0" marL="228600" rtl="0">
              <a:lnSpc>
                <a:spcPct val="115000"/>
              </a:lnSpc>
              <a:spcBef>
                <a:spcPts val="0"/>
              </a:spcBef>
              <a:spcAft>
                <a:spcPts val="0"/>
              </a:spcAft>
              <a:buClr>
                <a:schemeClr val="dk1"/>
              </a:buClr>
              <a:buSzPts val="1100"/>
              <a:buFont typeface="Arial"/>
              <a:buNone/>
            </a:pPr>
            <a:r>
              <a:rPr lang="en-US" sz="1000"/>
              <a:t>(   ) Keep constant, gentle pressure  on the brake pedal so that your tail light can be seen more easily. </a:t>
            </a:r>
            <a:endParaRPr sz="1000"/>
          </a:p>
          <a:p>
            <a:pPr indent="0" lvl="0" marL="228600" rtl="0">
              <a:lnSpc>
                <a:spcPct val="115000"/>
              </a:lnSpc>
              <a:spcBef>
                <a:spcPts val="0"/>
              </a:spcBef>
              <a:spcAft>
                <a:spcPts val="0"/>
              </a:spcAft>
              <a:buClr>
                <a:schemeClr val="dk1"/>
              </a:buClr>
              <a:buSzPts val="1100"/>
              <a:buFont typeface="Arial"/>
              <a:buNone/>
            </a:pPr>
            <a:r>
              <a:t/>
            </a:r>
            <a:endParaRPr sz="1000"/>
          </a:p>
          <a:p>
            <a:pPr indent="0" lvl="0" marL="228600" rtl="0">
              <a:lnSpc>
                <a:spcPct val="115000"/>
              </a:lnSpc>
              <a:spcBef>
                <a:spcPts val="0"/>
              </a:spcBef>
              <a:spcAft>
                <a:spcPts val="0"/>
              </a:spcAft>
              <a:buClr>
                <a:schemeClr val="dk1"/>
              </a:buClr>
              <a:buSzPts val="1100"/>
              <a:buFont typeface="Arial"/>
              <a:buNone/>
            </a:pPr>
            <a:r>
              <a:rPr lang="en-US" sz="1000">
                <a:solidFill>
                  <a:srgbClr val="0000FF"/>
                </a:solidFill>
              </a:rPr>
              <a:t>Slowing down to a safe speed that allows you to see effectively is the safest approach to follow.  As the question notes, you should use your LOW beams, not your high-beam headlights during fog.  The bright light from the high-beams reflects light off the fog and creates dangerous glare for the driver. The other answer choices, such as flashing your headlights and continuously applying the brake, will not increase your line of sight in the fog.  </a:t>
            </a:r>
            <a:endParaRPr sz="1000">
              <a:solidFill>
                <a:srgbClr val="0000FF"/>
              </a:solidFill>
            </a:endParaRPr>
          </a:p>
          <a:p>
            <a:pPr indent="0" lvl="0" marL="228600" rtl="0">
              <a:lnSpc>
                <a:spcPct val="115000"/>
              </a:lnSpc>
              <a:spcBef>
                <a:spcPts val="0"/>
              </a:spcBef>
              <a:spcAft>
                <a:spcPts val="0"/>
              </a:spcAft>
              <a:buClr>
                <a:schemeClr val="dk1"/>
              </a:buClr>
              <a:buSzPts val="1100"/>
              <a:buFont typeface="Arial"/>
              <a:buNone/>
            </a:pPr>
            <a:r>
              <a:rPr lang="en-US" sz="1000">
                <a:solidFill>
                  <a:srgbClr val="0000FF"/>
                </a:solidFill>
              </a:rPr>
              <a:t>If you drive faster than how far you can see, you may not see a curve, obstacle, person, or vehicle until it is too late; you might not have time to stop. </a:t>
            </a:r>
            <a:endParaRPr sz="1000">
              <a:solidFill>
                <a:srgbClr val="0000FF"/>
              </a:solidFill>
            </a:endParaRPr>
          </a:p>
          <a:p>
            <a:pPr indent="0" lvl="0" marL="0">
              <a:spcBef>
                <a:spcPts val="64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Shape 525"/>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Quiz</a:t>
            </a:r>
            <a:endParaRPr/>
          </a:p>
        </p:txBody>
      </p:sp>
      <p:sp>
        <p:nvSpPr>
          <p:cNvPr id="526" name="Shape 526"/>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279400" lvl="0" marL="228600" rtl="0">
              <a:lnSpc>
                <a:spcPct val="115000"/>
              </a:lnSpc>
              <a:spcBef>
                <a:spcPts val="0"/>
              </a:spcBef>
              <a:spcAft>
                <a:spcPts val="0"/>
              </a:spcAft>
              <a:buSzPts val="800"/>
              <a:buFont typeface="Calibri"/>
              <a:buAutoNum type="arabicPeriod"/>
            </a:pPr>
            <a:r>
              <a:rPr lang="en-US" sz="800"/>
              <a:t>You must turn on your headlights</a:t>
            </a:r>
            <a:endParaRPr sz="800"/>
          </a:p>
          <a:p>
            <a:pPr indent="0" lvl="0" marL="228600" rtl="0">
              <a:lnSpc>
                <a:spcPct val="115000"/>
              </a:lnSpc>
              <a:spcBef>
                <a:spcPts val="0"/>
              </a:spcBef>
              <a:spcAft>
                <a:spcPts val="0"/>
              </a:spcAft>
              <a:buClr>
                <a:schemeClr val="dk1"/>
              </a:buClr>
              <a:buSzPts val="1100"/>
              <a:buFont typeface="Arial"/>
              <a:buNone/>
            </a:pPr>
            <a:r>
              <a:rPr lang="en-US" sz="800"/>
              <a:t>(   ) From dusk to dawn.</a:t>
            </a:r>
            <a:endParaRPr sz="800"/>
          </a:p>
          <a:p>
            <a:pPr indent="0" lvl="0" marL="228600" rtl="0">
              <a:lnSpc>
                <a:spcPct val="115000"/>
              </a:lnSpc>
              <a:spcBef>
                <a:spcPts val="0"/>
              </a:spcBef>
              <a:spcAft>
                <a:spcPts val="0"/>
              </a:spcAft>
              <a:buClr>
                <a:schemeClr val="dk1"/>
              </a:buClr>
              <a:buSzPts val="1100"/>
              <a:buFont typeface="Arial"/>
              <a:buNone/>
            </a:pPr>
            <a:r>
              <a:rPr lang="en-US" sz="800"/>
              <a:t>(   ) When visibility is reduced.</a:t>
            </a:r>
            <a:endParaRPr sz="800"/>
          </a:p>
          <a:p>
            <a:pPr indent="0" lvl="0" marL="228600" rtl="0">
              <a:lnSpc>
                <a:spcPct val="115000"/>
              </a:lnSpc>
              <a:spcBef>
                <a:spcPts val="0"/>
              </a:spcBef>
              <a:spcAft>
                <a:spcPts val="0"/>
              </a:spcAft>
              <a:buClr>
                <a:schemeClr val="dk1"/>
              </a:buClr>
              <a:buSzPts val="1100"/>
              <a:buFont typeface="Arial"/>
              <a:buNone/>
            </a:pPr>
            <a:r>
              <a:rPr lang="en-US" sz="800"/>
              <a:t>(   ) When the weather requires you to use your windshield wipers.</a:t>
            </a:r>
            <a:endParaRPr sz="800"/>
          </a:p>
          <a:p>
            <a:pPr indent="0" lvl="0" marL="228600" rtl="0">
              <a:lnSpc>
                <a:spcPct val="115000"/>
              </a:lnSpc>
              <a:spcBef>
                <a:spcPts val="0"/>
              </a:spcBef>
              <a:spcAft>
                <a:spcPts val="0"/>
              </a:spcAft>
              <a:buClr>
                <a:schemeClr val="dk1"/>
              </a:buClr>
              <a:buSzPts val="1100"/>
              <a:buFont typeface="Arial"/>
              <a:buNone/>
            </a:pPr>
            <a:r>
              <a:rPr lang="en-US" sz="800">
                <a:highlight>
                  <a:srgbClr val="FFFF00"/>
                </a:highlight>
              </a:rPr>
              <a:t>(   ) All of the above.</a:t>
            </a:r>
            <a:endParaRPr sz="800">
              <a:highlight>
                <a:srgbClr val="FFFF00"/>
              </a:highlight>
            </a:endParaRPr>
          </a:p>
          <a:p>
            <a:pPr indent="0" lvl="0" marL="228600" rtl="0">
              <a:lnSpc>
                <a:spcPct val="115000"/>
              </a:lnSpc>
              <a:spcBef>
                <a:spcPts val="0"/>
              </a:spcBef>
              <a:spcAft>
                <a:spcPts val="0"/>
              </a:spcAft>
              <a:buClr>
                <a:schemeClr val="dk1"/>
              </a:buClr>
              <a:buSzPts val="1100"/>
              <a:buFont typeface="Arial"/>
              <a:buNone/>
            </a:pPr>
            <a:r>
              <a:t/>
            </a:r>
            <a:endParaRPr sz="800"/>
          </a:p>
          <a:p>
            <a:pPr indent="0" lvl="0" marL="228600" rtl="0">
              <a:lnSpc>
                <a:spcPct val="115000"/>
              </a:lnSpc>
              <a:spcBef>
                <a:spcPts val="0"/>
              </a:spcBef>
              <a:spcAft>
                <a:spcPts val="0"/>
              </a:spcAft>
              <a:buClr>
                <a:schemeClr val="dk1"/>
              </a:buClr>
              <a:buSzPts val="1100"/>
              <a:buFont typeface="Arial"/>
              <a:buNone/>
            </a:pPr>
            <a:r>
              <a:rPr lang="en-US" sz="800">
                <a:solidFill>
                  <a:srgbClr val="0000FF"/>
                </a:solidFill>
              </a:rPr>
              <a:t>Your low-beam headlights should be used starting at dusk (when the sun is setting or has set). This helps you see more and also helps other vehicles and pedestrians see you. Anytime you drive between dusk and dawn, you should use your low-beams. You should also use them in foggy conditions, or whenever you use your windshield wipers. </a:t>
            </a:r>
            <a:endParaRPr sz="800">
              <a:solidFill>
                <a:srgbClr val="0000FF"/>
              </a:solidFill>
            </a:endParaRPr>
          </a:p>
          <a:p>
            <a:pPr indent="0" lvl="0" marL="0" rtl="0">
              <a:lnSpc>
                <a:spcPct val="115000"/>
              </a:lnSpc>
              <a:spcBef>
                <a:spcPts val="0"/>
              </a:spcBef>
              <a:spcAft>
                <a:spcPts val="0"/>
              </a:spcAft>
              <a:buClr>
                <a:schemeClr val="dk1"/>
              </a:buClr>
              <a:buSzPts val="1100"/>
              <a:buFont typeface="Arial"/>
              <a:buNone/>
            </a:pPr>
            <a:r>
              <a:t/>
            </a:r>
            <a:endParaRPr sz="800"/>
          </a:p>
          <a:p>
            <a:pPr indent="-279400" lvl="0" marL="228600" rtl="0">
              <a:lnSpc>
                <a:spcPct val="115000"/>
              </a:lnSpc>
              <a:spcBef>
                <a:spcPts val="0"/>
              </a:spcBef>
              <a:spcAft>
                <a:spcPts val="0"/>
              </a:spcAft>
              <a:buSzPts val="800"/>
              <a:buFont typeface="Calibri"/>
              <a:buAutoNum type="arabicPeriod"/>
            </a:pPr>
            <a:r>
              <a:rPr lang="en-US" sz="800"/>
              <a:t>If you see a flashing red light at an intersection, </a:t>
            </a:r>
            <a:endParaRPr sz="800"/>
          </a:p>
          <a:p>
            <a:pPr indent="0" lvl="0" marL="228600" rtl="0">
              <a:lnSpc>
                <a:spcPct val="115000"/>
              </a:lnSpc>
              <a:spcBef>
                <a:spcPts val="0"/>
              </a:spcBef>
              <a:spcAft>
                <a:spcPts val="0"/>
              </a:spcAft>
              <a:buClr>
                <a:schemeClr val="dk1"/>
              </a:buClr>
              <a:buSzPts val="1100"/>
              <a:buFont typeface="Arial"/>
              <a:buNone/>
            </a:pPr>
            <a:r>
              <a:rPr lang="en-US" sz="800"/>
              <a:t>(   ) Use caution when going through that intersection.</a:t>
            </a:r>
            <a:endParaRPr sz="800"/>
          </a:p>
          <a:p>
            <a:pPr indent="0" lvl="0" marL="228600" rtl="0">
              <a:lnSpc>
                <a:spcPct val="115000"/>
              </a:lnSpc>
              <a:spcBef>
                <a:spcPts val="0"/>
              </a:spcBef>
              <a:spcAft>
                <a:spcPts val="0"/>
              </a:spcAft>
              <a:buClr>
                <a:schemeClr val="dk1"/>
              </a:buClr>
              <a:buSzPts val="1100"/>
              <a:buFont typeface="Arial"/>
              <a:buNone/>
            </a:pPr>
            <a:r>
              <a:rPr lang="en-US" sz="800">
                <a:highlight>
                  <a:srgbClr val="FFFF00"/>
                </a:highlight>
              </a:rPr>
              <a:t>(   ) Treat it the same way that you would a stop sign.</a:t>
            </a:r>
            <a:endParaRPr sz="8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800"/>
              <a:t>(   ) Know that an emergency vehicle is approaching from behind you.</a:t>
            </a:r>
            <a:endParaRPr sz="800"/>
          </a:p>
          <a:p>
            <a:pPr indent="0" lvl="0" marL="228600" rtl="0">
              <a:lnSpc>
                <a:spcPct val="115000"/>
              </a:lnSpc>
              <a:spcBef>
                <a:spcPts val="0"/>
              </a:spcBef>
              <a:spcAft>
                <a:spcPts val="0"/>
              </a:spcAft>
              <a:buClr>
                <a:schemeClr val="dk1"/>
              </a:buClr>
              <a:buSzPts val="1100"/>
              <a:buFont typeface="Arial"/>
              <a:buNone/>
            </a:pPr>
            <a:r>
              <a:t/>
            </a:r>
            <a:endParaRPr sz="800"/>
          </a:p>
          <a:p>
            <a:pPr indent="0" lvl="0" marL="228600" rtl="0">
              <a:lnSpc>
                <a:spcPct val="115000"/>
              </a:lnSpc>
              <a:spcBef>
                <a:spcPts val="0"/>
              </a:spcBef>
              <a:spcAft>
                <a:spcPts val="0"/>
              </a:spcAft>
              <a:buNone/>
            </a:pPr>
            <a:r>
              <a:rPr lang="en-US" sz="800">
                <a:solidFill>
                  <a:srgbClr val="0000FF"/>
                </a:solidFill>
                <a:highlight>
                  <a:srgbClr val="FFFFFF"/>
                </a:highlight>
              </a:rPr>
              <a:t>A flashing red light might be used to draw drivers’ attention to a stop sign.  In addition, many traffic signals will flash red in all directions as a safety measure when a power failure or electrical malfunction occurs.  Drivers will treat the intersection as a four-way stop.  At a flashing red light, you must stop completely, comply  with the same right-of-way rules as with a stop sign, and then continue when it is safe to do so. </a:t>
            </a:r>
            <a:endParaRPr sz="800">
              <a:solidFill>
                <a:srgbClr val="0000FF"/>
              </a:solidFill>
              <a:highlight>
                <a:srgbClr val="FFFFFF"/>
              </a:highlight>
            </a:endParaRPr>
          </a:p>
          <a:p>
            <a:pPr indent="0" lvl="0" marL="228600" rtl="0">
              <a:lnSpc>
                <a:spcPct val="115000"/>
              </a:lnSpc>
              <a:spcBef>
                <a:spcPts val="0"/>
              </a:spcBef>
              <a:spcAft>
                <a:spcPts val="0"/>
              </a:spcAft>
              <a:buNone/>
            </a:pPr>
            <a:r>
              <a:t/>
            </a:r>
            <a:endParaRPr sz="800">
              <a:solidFill>
                <a:srgbClr val="0000FF"/>
              </a:solidFill>
              <a:highlight>
                <a:srgbClr val="FFFFFF"/>
              </a:highlight>
            </a:endParaRPr>
          </a:p>
          <a:p>
            <a:pPr indent="0" lvl="0" marL="228600" rtl="0">
              <a:lnSpc>
                <a:spcPct val="115000"/>
              </a:lnSpc>
              <a:spcBef>
                <a:spcPts val="0"/>
              </a:spcBef>
              <a:spcAft>
                <a:spcPts val="0"/>
              </a:spcAft>
              <a:buNone/>
            </a:pPr>
            <a:r>
              <a:t/>
            </a:r>
            <a:endParaRPr sz="800"/>
          </a:p>
          <a:p>
            <a:pPr indent="-279400" lvl="0" marL="228600" rtl="0">
              <a:lnSpc>
                <a:spcPct val="115000"/>
              </a:lnSpc>
              <a:spcBef>
                <a:spcPts val="0"/>
              </a:spcBef>
              <a:spcAft>
                <a:spcPts val="0"/>
              </a:spcAft>
              <a:buSzPts val="800"/>
              <a:buFont typeface="Calibri"/>
              <a:buAutoNum type="arabicPeriod"/>
            </a:pPr>
            <a:r>
              <a:rPr lang="en-US" sz="800"/>
              <a:t>If the traffic signal  is red and there is also a green arrow pointing in the direction you plan to turn,</a:t>
            </a:r>
            <a:endParaRPr sz="800"/>
          </a:p>
          <a:p>
            <a:pPr indent="0" lvl="0" marL="228600" rtl="0">
              <a:lnSpc>
                <a:spcPct val="115000"/>
              </a:lnSpc>
              <a:spcBef>
                <a:spcPts val="0"/>
              </a:spcBef>
              <a:spcAft>
                <a:spcPts val="0"/>
              </a:spcAft>
              <a:buNone/>
            </a:pPr>
            <a:r>
              <a:rPr lang="en-US" sz="800"/>
              <a:t>(   ) You must stop until that red light turns green.</a:t>
            </a:r>
            <a:endParaRPr sz="800"/>
          </a:p>
          <a:p>
            <a:pPr indent="0" lvl="0" marL="228600" rtl="0">
              <a:lnSpc>
                <a:spcPct val="115000"/>
              </a:lnSpc>
              <a:spcBef>
                <a:spcPts val="0"/>
              </a:spcBef>
              <a:spcAft>
                <a:spcPts val="0"/>
              </a:spcAft>
              <a:buNone/>
            </a:pPr>
            <a:r>
              <a:rPr lang="en-US" sz="800"/>
              <a:t>(   ) Pedestrians must yield the right of way if you are turning in that direction.</a:t>
            </a:r>
            <a:endParaRPr sz="800"/>
          </a:p>
          <a:p>
            <a:pPr indent="0" lvl="0" marL="228600" rtl="0">
              <a:lnSpc>
                <a:spcPct val="115000"/>
              </a:lnSpc>
              <a:spcBef>
                <a:spcPts val="0"/>
              </a:spcBef>
              <a:spcAft>
                <a:spcPts val="0"/>
              </a:spcAft>
              <a:buNone/>
            </a:pPr>
            <a:r>
              <a:rPr lang="en-US" sz="800">
                <a:highlight>
                  <a:srgbClr val="FFFF00"/>
                </a:highlight>
              </a:rPr>
              <a:t>(   ) You may drive in the direction of the arrow with caution.</a:t>
            </a:r>
            <a:endParaRPr sz="800">
              <a:highlight>
                <a:srgbClr val="FFFF00"/>
              </a:highlight>
            </a:endParaRPr>
          </a:p>
          <a:p>
            <a:pPr indent="0" lvl="0" marL="228600" rtl="0">
              <a:lnSpc>
                <a:spcPct val="115000"/>
              </a:lnSpc>
              <a:spcBef>
                <a:spcPts val="0"/>
              </a:spcBef>
              <a:spcAft>
                <a:spcPts val="0"/>
              </a:spcAft>
              <a:buNone/>
            </a:pPr>
            <a:r>
              <a:t/>
            </a:r>
            <a:endParaRPr sz="800">
              <a:highlight>
                <a:srgbClr val="FFFF00"/>
              </a:highlight>
            </a:endParaRPr>
          </a:p>
          <a:p>
            <a:pPr indent="0" lvl="0" marL="228600" rtl="0">
              <a:lnSpc>
                <a:spcPct val="115000"/>
              </a:lnSpc>
              <a:spcBef>
                <a:spcPts val="0"/>
              </a:spcBef>
              <a:spcAft>
                <a:spcPts val="0"/>
              </a:spcAft>
              <a:buNone/>
            </a:pPr>
            <a:r>
              <a:rPr lang="en-US" sz="800">
                <a:solidFill>
                  <a:srgbClr val="0000FF"/>
                </a:solidFill>
                <a:highlight>
                  <a:srgbClr val="FFFFFF"/>
                </a:highlight>
              </a:rPr>
              <a:t>If you have a green arrow, you may proceed in that direction even if the main </a:t>
            </a:r>
            <a:r>
              <a:rPr lang="en-US" sz="800">
                <a:solidFill>
                  <a:srgbClr val="0000FF"/>
                </a:solidFill>
                <a:highlight>
                  <a:srgbClr val="FFFFFF"/>
                </a:highlight>
              </a:rPr>
              <a:t>traffic</a:t>
            </a:r>
            <a:r>
              <a:rPr lang="en-US" sz="800">
                <a:solidFill>
                  <a:srgbClr val="0000FF"/>
                </a:solidFill>
                <a:highlight>
                  <a:srgbClr val="FFFFFF"/>
                </a:highlight>
              </a:rPr>
              <a:t> signal light is red. Of course, you should always check  to make sure there are no pedestrians or vehicles in the intersection.           </a:t>
            </a:r>
            <a:endParaRPr sz="800">
              <a:solidFill>
                <a:srgbClr val="0000FF"/>
              </a:solidFill>
              <a:highlight>
                <a:srgbClr val="FFFFFF"/>
              </a:highlight>
            </a:endParaRPr>
          </a:p>
          <a:p>
            <a:pPr indent="0" lvl="0" marL="228600" rtl="0">
              <a:lnSpc>
                <a:spcPct val="115000"/>
              </a:lnSpc>
              <a:spcBef>
                <a:spcPts val="0"/>
              </a:spcBef>
              <a:spcAft>
                <a:spcPts val="0"/>
              </a:spcAft>
              <a:buNone/>
            </a:pPr>
            <a:r>
              <a:t/>
            </a:r>
            <a:endParaRPr sz="800">
              <a:solidFill>
                <a:srgbClr val="0000FF"/>
              </a:solidFill>
              <a:highlight>
                <a:srgbClr val="FFFFFF"/>
              </a:highlight>
            </a:endParaRPr>
          </a:p>
          <a:p>
            <a:pPr indent="0" lvl="0" marL="228600" rtl="0">
              <a:lnSpc>
                <a:spcPct val="115000"/>
              </a:lnSpc>
              <a:spcBef>
                <a:spcPts val="0"/>
              </a:spcBef>
              <a:spcAft>
                <a:spcPts val="0"/>
              </a:spcAft>
              <a:buClr>
                <a:schemeClr val="dk1"/>
              </a:buClr>
              <a:buSzPts val="1100"/>
              <a:buFont typeface="Arial"/>
              <a:buNone/>
            </a:pPr>
            <a:r>
              <a:t/>
            </a:r>
            <a:endParaRPr sz="800">
              <a:solidFill>
                <a:srgbClr val="0000FF"/>
              </a:solidFill>
              <a:highlight>
                <a:srgbClr val="FFFFFF"/>
              </a:highlight>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Shape 531"/>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Quiz</a:t>
            </a:r>
            <a:endParaRPr/>
          </a:p>
        </p:txBody>
      </p:sp>
      <p:sp>
        <p:nvSpPr>
          <p:cNvPr id="532" name="Shape 532"/>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279400" lvl="0" marL="228600" rtl="0">
              <a:lnSpc>
                <a:spcPct val="115000"/>
              </a:lnSpc>
              <a:spcBef>
                <a:spcPts val="0"/>
              </a:spcBef>
              <a:spcAft>
                <a:spcPts val="0"/>
              </a:spcAft>
              <a:buSzPts val="800"/>
              <a:buFont typeface="Calibri"/>
              <a:buAutoNum type="arabicPeriod"/>
            </a:pPr>
            <a:r>
              <a:rPr lang="en-US" sz="800"/>
              <a:t>If you are on a two-lane road, and there is a single solid yellow line on your your side of the centerline, </a:t>
            </a:r>
            <a:endParaRPr sz="800"/>
          </a:p>
          <a:p>
            <a:pPr indent="0" lvl="0" marL="228600" rtl="0">
              <a:lnSpc>
                <a:spcPct val="115000"/>
              </a:lnSpc>
              <a:spcBef>
                <a:spcPts val="0"/>
              </a:spcBef>
              <a:spcAft>
                <a:spcPts val="0"/>
              </a:spcAft>
              <a:buClr>
                <a:schemeClr val="dk1"/>
              </a:buClr>
              <a:buSzPts val="1100"/>
              <a:buFont typeface="Arial"/>
              <a:buNone/>
            </a:pPr>
            <a:r>
              <a:rPr lang="en-US" sz="800"/>
              <a:t>(   ) You are allowed to drive on either side of the line.</a:t>
            </a:r>
            <a:endParaRPr sz="800"/>
          </a:p>
          <a:p>
            <a:pPr indent="0" lvl="0" marL="228600" rtl="0">
              <a:lnSpc>
                <a:spcPct val="115000"/>
              </a:lnSpc>
              <a:spcBef>
                <a:spcPts val="0"/>
              </a:spcBef>
              <a:spcAft>
                <a:spcPts val="0"/>
              </a:spcAft>
              <a:buClr>
                <a:schemeClr val="dk1"/>
              </a:buClr>
              <a:buSzPts val="1100"/>
              <a:buFont typeface="Arial"/>
              <a:buNone/>
            </a:pPr>
            <a:r>
              <a:rPr lang="en-US" sz="800"/>
              <a:t>(   ) Reduce your speed because there is construction work ahead.</a:t>
            </a:r>
            <a:endParaRPr sz="800"/>
          </a:p>
          <a:p>
            <a:pPr indent="0" lvl="0" marL="228600" rtl="0">
              <a:lnSpc>
                <a:spcPct val="115000"/>
              </a:lnSpc>
              <a:spcBef>
                <a:spcPts val="0"/>
              </a:spcBef>
              <a:spcAft>
                <a:spcPts val="0"/>
              </a:spcAft>
              <a:buClr>
                <a:schemeClr val="dk1"/>
              </a:buClr>
              <a:buSzPts val="1100"/>
              <a:buFont typeface="Arial"/>
              <a:buNone/>
            </a:pPr>
            <a:r>
              <a:rPr lang="en-US" sz="800">
                <a:highlight>
                  <a:srgbClr val="FFFF00"/>
                </a:highlight>
              </a:rPr>
              <a:t>(   ) You are prohibited from crossing  the yellow line to pass another car.</a:t>
            </a:r>
            <a:endParaRPr sz="800">
              <a:highlight>
                <a:srgbClr val="FFFF00"/>
              </a:highlight>
            </a:endParaRPr>
          </a:p>
          <a:p>
            <a:pPr indent="0" lvl="0" marL="228600" rtl="0">
              <a:lnSpc>
                <a:spcPct val="115000"/>
              </a:lnSpc>
              <a:spcBef>
                <a:spcPts val="0"/>
              </a:spcBef>
              <a:spcAft>
                <a:spcPts val="0"/>
              </a:spcAft>
              <a:buClr>
                <a:schemeClr val="dk1"/>
              </a:buClr>
              <a:buSzPts val="1100"/>
              <a:buFont typeface="Arial"/>
              <a:buNone/>
            </a:pPr>
            <a:r>
              <a:t/>
            </a:r>
            <a:endParaRPr sz="800"/>
          </a:p>
          <a:p>
            <a:pPr indent="0" lvl="0" marL="228600" rtl="0">
              <a:lnSpc>
                <a:spcPct val="115000"/>
              </a:lnSpc>
              <a:spcBef>
                <a:spcPts val="0"/>
              </a:spcBef>
              <a:spcAft>
                <a:spcPts val="0"/>
              </a:spcAft>
              <a:buClr>
                <a:schemeClr val="dk1"/>
              </a:buClr>
              <a:buSzPts val="1100"/>
              <a:buFont typeface="Arial"/>
              <a:buNone/>
            </a:pPr>
            <a:r>
              <a:rPr lang="en-US" sz="800">
                <a:solidFill>
                  <a:srgbClr val="0000FF"/>
                </a:solidFill>
              </a:rPr>
              <a:t>A </a:t>
            </a:r>
            <a:r>
              <a:rPr lang="en-US" sz="800" u="sng">
                <a:solidFill>
                  <a:srgbClr val="0000FF"/>
                </a:solidFill>
              </a:rPr>
              <a:t>solid</a:t>
            </a:r>
            <a:r>
              <a:rPr lang="en-US" sz="800">
                <a:solidFill>
                  <a:srgbClr val="0000FF"/>
                </a:solidFill>
              </a:rPr>
              <a:t> yellow line means that you may NOT cross it in order to pass another vehicle. A broken yellow line means that you are allowed to cross it in order to pass. </a:t>
            </a:r>
            <a:endParaRPr sz="800">
              <a:solidFill>
                <a:srgbClr val="0000FF"/>
              </a:solidFill>
            </a:endParaRPr>
          </a:p>
          <a:p>
            <a:pPr indent="0" lvl="0" marL="228600" rtl="0">
              <a:lnSpc>
                <a:spcPct val="115000"/>
              </a:lnSpc>
              <a:spcBef>
                <a:spcPts val="0"/>
              </a:spcBef>
              <a:spcAft>
                <a:spcPts val="0"/>
              </a:spcAft>
              <a:buClr>
                <a:schemeClr val="dk1"/>
              </a:buClr>
              <a:buSzPts val="1100"/>
              <a:buFont typeface="Arial"/>
              <a:buNone/>
            </a:pPr>
            <a:r>
              <a:t/>
            </a:r>
            <a:endParaRPr sz="800"/>
          </a:p>
          <a:p>
            <a:pPr indent="0" lvl="0" marL="228600" rtl="0">
              <a:lnSpc>
                <a:spcPct val="115000"/>
              </a:lnSpc>
              <a:spcBef>
                <a:spcPts val="0"/>
              </a:spcBef>
              <a:spcAft>
                <a:spcPts val="0"/>
              </a:spcAft>
              <a:buClr>
                <a:schemeClr val="dk1"/>
              </a:buClr>
              <a:buSzPts val="1100"/>
              <a:buFont typeface="Arial"/>
              <a:buNone/>
            </a:pPr>
            <a:r>
              <a:t/>
            </a:r>
            <a:endParaRPr sz="800"/>
          </a:p>
          <a:p>
            <a:pPr indent="-279400" lvl="0" marL="228600" rtl="0">
              <a:lnSpc>
                <a:spcPct val="115000"/>
              </a:lnSpc>
              <a:spcBef>
                <a:spcPts val="0"/>
              </a:spcBef>
              <a:spcAft>
                <a:spcPts val="0"/>
              </a:spcAft>
              <a:buSzPts val="800"/>
              <a:buFont typeface="Calibri"/>
              <a:buAutoNum type="arabicPeriod"/>
            </a:pPr>
            <a:r>
              <a:rPr lang="en-US" sz="800"/>
              <a:t>In Illinois, all drivers must:</a:t>
            </a:r>
            <a:endParaRPr sz="800"/>
          </a:p>
          <a:p>
            <a:pPr indent="0" lvl="0" marL="228600" rtl="0">
              <a:lnSpc>
                <a:spcPct val="115000"/>
              </a:lnSpc>
              <a:spcBef>
                <a:spcPts val="0"/>
              </a:spcBef>
              <a:spcAft>
                <a:spcPts val="0"/>
              </a:spcAft>
              <a:buClr>
                <a:schemeClr val="dk1"/>
              </a:buClr>
              <a:buSzPts val="1100"/>
              <a:buFont typeface="Arial"/>
              <a:buNone/>
            </a:pPr>
            <a:r>
              <a:rPr lang="en-US" sz="800"/>
              <a:t>(   ) Have liability insurance for their car.</a:t>
            </a:r>
            <a:endParaRPr sz="800"/>
          </a:p>
          <a:p>
            <a:pPr indent="0" lvl="0" marL="228600" rtl="0">
              <a:lnSpc>
                <a:spcPct val="115000"/>
              </a:lnSpc>
              <a:spcBef>
                <a:spcPts val="0"/>
              </a:spcBef>
              <a:spcAft>
                <a:spcPts val="0"/>
              </a:spcAft>
              <a:buClr>
                <a:schemeClr val="dk1"/>
              </a:buClr>
              <a:buSzPts val="1100"/>
              <a:buFont typeface="Arial"/>
              <a:buNone/>
            </a:pPr>
            <a:r>
              <a:rPr lang="en-US" sz="800"/>
              <a:t>(   ) Keep proof of their insurance inside the car.</a:t>
            </a:r>
            <a:endParaRPr sz="800"/>
          </a:p>
          <a:p>
            <a:pPr indent="0" lvl="0" marL="228600" rtl="0">
              <a:lnSpc>
                <a:spcPct val="115000"/>
              </a:lnSpc>
              <a:spcBef>
                <a:spcPts val="0"/>
              </a:spcBef>
              <a:spcAft>
                <a:spcPts val="0"/>
              </a:spcAft>
              <a:buClr>
                <a:schemeClr val="dk1"/>
              </a:buClr>
              <a:buSzPts val="1100"/>
              <a:buFont typeface="Arial"/>
              <a:buNone/>
            </a:pPr>
            <a:r>
              <a:rPr lang="en-US" sz="800"/>
              <a:t>(   ) Show their proof of insurance if involved in a collision, or if stopped by a police officer. </a:t>
            </a:r>
            <a:endParaRPr sz="800"/>
          </a:p>
          <a:p>
            <a:pPr indent="0" lvl="0" marL="228600" rtl="0">
              <a:lnSpc>
                <a:spcPct val="115000"/>
              </a:lnSpc>
              <a:spcBef>
                <a:spcPts val="0"/>
              </a:spcBef>
              <a:spcAft>
                <a:spcPts val="0"/>
              </a:spcAft>
              <a:buClr>
                <a:schemeClr val="dk1"/>
              </a:buClr>
              <a:buSzPts val="1100"/>
              <a:buFont typeface="Arial"/>
              <a:buNone/>
            </a:pPr>
            <a:r>
              <a:rPr lang="en-US" sz="800">
                <a:highlight>
                  <a:srgbClr val="FFFF00"/>
                </a:highlight>
              </a:rPr>
              <a:t>(   ) All of the above.</a:t>
            </a:r>
            <a:endParaRPr sz="800">
              <a:highlight>
                <a:srgbClr val="FFFF00"/>
              </a:highlight>
            </a:endParaRPr>
          </a:p>
          <a:p>
            <a:pPr indent="0" lvl="0" marL="228600" rtl="0">
              <a:lnSpc>
                <a:spcPct val="115000"/>
              </a:lnSpc>
              <a:spcBef>
                <a:spcPts val="0"/>
              </a:spcBef>
              <a:spcAft>
                <a:spcPts val="0"/>
              </a:spcAft>
              <a:buClr>
                <a:schemeClr val="dk1"/>
              </a:buClr>
              <a:buSzPts val="1100"/>
              <a:buFont typeface="Arial"/>
              <a:buNone/>
            </a:pPr>
            <a:r>
              <a:t/>
            </a:r>
            <a:endParaRPr sz="800"/>
          </a:p>
          <a:p>
            <a:pPr indent="0" lvl="0" marL="228600" rtl="0">
              <a:lnSpc>
                <a:spcPct val="115000"/>
              </a:lnSpc>
              <a:spcBef>
                <a:spcPts val="0"/>
              </a:spcBef>
              <a:spcAft>
                <a:spcPts val="0"/>
              </a:spcAft>
              <a:buClr>
                <a:schemeClr val="dk1"/>
              </a:buClr>
              <a:buSzPts val="1100"/>
              <a:buFont typeface="Arial"/>
              <a:buNone/>
            </a:pPr>
            <a:r>
              <a:rPr lang="en-US" sz="800">
                <a:solidFill>
                  <a:srgbClr val="0000FF"/>
                </a:solidFill>
              </a:rPr>
              <a:t>Using the roadway means that you must be responsible for any damage that you cause to another person’s body or property. This means you must have and be able to show proof of at least liability insurance at any time when operating your vehicle. </a:t>
            </a:r>
            <a:endParaRPr sz="800">
              <a:solidFill>
                <a:srgbClr val="0000FF"/>
              </a:solidFill>
            </a:endParaRPr>
          </a:p>
          <a:p>
            <a:pPr indent="-279400" lvl="0" marL="228600" rtl="0">
              <a:lnSpc>
                <a:spcPct val="115000"/>
              </a:lnSpc>
              <a:spcBef>
                <a:spcPts val="0"/>
              </a:spcBef>
              <a:spcAft>
                <a:spcPts val="0"/>
              </a:spcAft>
              <a:buSzPts val="800"/>
              <a:buFont typeface="Calibri"/>
              <a:buAutoNum type="arabicPeriod"/>
            </a:pPr>
            <a:r>
              <a:rPr lang="en-US" sz="800"/>
              <a:t>The majority of rear-end collisions occur because:</a:t>
            </a:r>
            <a:endParaRPr sz="800"/>
          </a:p>
          <a:p>
            <a:pPr indent="0" lvl="0" marL="228600" rtl="0">
              <a:lnSpc>
                <a:spcPct val="115000"/>
              </a:lnSpc>
              <a:spcBef>
                <a:spcPts val="0"/>
              </a:spcBef>
              <a:spcAft>
                <a:spcPts val="0"/>
              </a:spcAft>
              <a:buClr>
                <a:schemeClr val="dk1"/>
              </a:buClr>
              <a:buSzPts val="1100"/>
              <a:buFont typeface="Arial"/>
              <a:buNone/>
            </a:pPr>
            <a:r>
              <a:rPr lang="en-US" sz="800"/>
              <a:t>(   ) The front car stopped too quickly.</a:t>
            </a:r>
            <a:endParaRPr sz="800"/>
          </a:p>
          <a:p>
            <a:pPr indent="0" lvl="0" marL="228600" rtl="0">
              <a:lnSpc>
                <a:spcPct val="115000"/>
              </a:lnSpc>
              <a:spcBef>
                <a:spcPts val="0"/>
              </a:spcBef>
              <a:spcAft>
                <a:spcPts val="0"/>
              </a:spcAft>
              <a:buClr>
                <a:schemeClr val="dk1"/>
              </a:buClr>
              <a:buSzPts val="1100"/>
              <a:buFont typeface="Arial"/>
              <a:buNone/>
            </a:pPr>
            <a:r>
              <a:rPr lang="en-US" sz="800">
                <a:highlight>
                  <a:srgbClr val="FFFF00"/>
                </a:highlight>
              </a:rPr>
              <a:t>(   ) The second car was following too closely.</a:t>
            </a:r>
            <a:endParaRPr sz="8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800"/>
              <a:t>(   ) There were dangerous road conditions.</a:t>
            </a:r>
            <a:endParaRPr sz="800"/>
          </a:p>
          <a:p>
            <a:pPr indent="0" lvl="0" marL="228600" rtl="0">
              <a:lnSpc>
                <a:spcPct val="115000"/>
              </a:lnSpc>
              <a:spcBef>
                <a:spcPts val="0"/>
              </a:spcBef>
              <a:spcAft>
                <a:spcPts val="0"/>
              </a:spcAft>
              <a:buClr>
                <a:schemeClr val="dk1"/>
              </a:buClr>
              <a:buSzPts val="1100"/>
              <a:buFont typeface="Arial"/>
              <a:buNone/>
            </a:pPr>
            <a:r>
              <a:t/>
            </a:r>
            <a:endParaRPr sz="800"/>
          </a:p>
          <a:p>
            <a:pPr indent="0" lvl="0" marL="228600" rtl="0">
              <a:lnSpc>
                <a:spcPct val="115000"/>
              </a:lnSpc>
              <a:spcBef>
                <a:spcPts val="0"/>
              </a:spcBef>
              <a:spcAft>
                <a:spcPts val="0"/>
              </a:spcAft>
              <a:buClr>
                <a:schemeClr val="dk1"/>
              </a:buClr>
              <a:buSzPts val="1100"/>
              <a:buFont typeface="Arial"/>
              <a:buNone/>
            </a:pPr>
            <a:r>
              <a:rPr lang="en-US" sz="800">
                <a:solidFill>
                  <a:srgbClr val="0000FF"/>
                </a:solidFill>
              </a:rPr>
              <a:t>It is alway YOUR duty to make sure you have enough time to stop quickly at any time for any reason. This means that if the person in front of you slams on their brakes suddenly, you must be able to stop your car safely without causing a collision. </a:t>
            </a:r>
            <a:endParaRPr sz="800">
              <a:solidFill>
                <a:srgbClr val="0000FF"/>
              </a:solidFill>
            </a:endParaRPr>
          </a:p>
          <a:p>
            <a:pPr indent="0" lvl="0" marL="228600" rtl="0">
              <a:lnSpc>
                <a:spcPct val="115000"/>
              </a:lnSpc>
              <a:spcBef>
                <a:spcPts val="0"/>
              </a:spcBef>
              <a:spcAft>
                <a:spcPts val="0"/>
              </a:spcAft>
              <a:buClr>
                <a:schemeClr val="dk1"/>
              </a:buClr>
              <a:buSzPts val="1100"/>
              <a:buFont typeface="Arial"/>
              <a:buNone/>
            </a:pPr>
            <a:r>
              <a:t/>
            </a:r>
            <a:endParaRPr sz="800"/>
          </a:p>
          <a:p>
            <a:pPr indent="0" lvl="0" marL="228600" rtl="0">
              <a:lnSpc>
                <a:spcPct val="115000"/>
              </a:lnSpc>
              <a:spcBef>
                <a:spcPts val="0"/>
              </a:spcBef>
              <a:spcAft>
                <a:spcPts val="0"/>
              </a:spcAft>
              <a:buClr>
                <a:schemeClr val="dk1"/>
              </a:buClr>
              <a:buSzPts val="1100"/>
              <a:buFont typeface="Arial"/>
              <a:buNone/>
            </a:pPr>
            <a:r>
              <a:rPr lang="en-US" sz="800">
                <a:solidFill>
                  <a:srgbClr val="0000FF"/>
                </a:solidFill>
              </a:rPr>
              <a:t>In ideal conditions, 3 seconds is the recommended following distance. However, you may need to allow greater time in bad weather, poor visibility, or if you’re an inexperienced driver. </a:t>
            </a:r>
            <a:endParaRPr sz="800">
              <a:solidFill>
                <a:srgbClr val="0000FF"/>
              </a:solidFill>
            </a:endParaRPr>
          </a:p>
          <a:p>
            <a:pPr indent="-279400" lvl="0" marL="228600" rtl="0">
              <a:lnSpc>
                <a:spcPct val="115000"/>
              </a:lnSpc>
              <a:spcBef>
                <a:spcPts val="0"/>
              </a:spcBef>
              <a:spcAft>
                <a:spcPts val="0"/>
              </a:spcAft>
              <a:buSzPts val="800"/>
              <a:buFont typeface="Calibri"/>
              <a:buAutoNum type="arabicPeriod"/>
            </a:pPr>
            <a:r>
              <a:t/>
            </a:r>
            <a:endParaRPr sz="800"/>
          </a:p>
          <a:p>
            <a:pPr indent="-279400" lvl="0" marL="228600" rtl="0">
              <a:lnSpc>
                <a:spcPct val="115000"/>
              </a:lnSpc>
              <a:spcBef>
                <a:spcPts val="0"/>
              </a:spcBef>
              <a:spcAft>
                <a:spcPts val="0"/>
              </a:spcAft>
              <a:buSzPts val="800"/>
              <a:buFont typeface="Calibri"/>
              <a:buAutoNum type="arabicPeriod"/>
            </a:pPr>
            <a:r>
              <a:rPr lang="en-US" sz="800"/>
              <a:t>When there is fog, a driver should turn on the high-beam headlights  to increase visibility.</a:t>
            </a:r>
            <a:endParaRPr sz="800"/>
          </a:p>
          <a:p>
            <a:pPr indent="0" lvl="0" marL="228600" rtl="0">
              <a:lnSpc>
                <a:spcPct val="115000"/>
              </a:lnSpc>
              <a:spcBef>
                <a:spcPts val="0"/>
              </a:spcBef>
              <a:spcAft>
                <a:spcPts val="0"/>
              </a:spcAft>
              <a:buClr>
                <a:schemeClr val="dk1"/>
              </a:buClr>
              <a:buSzPts val="1100"/>
              <a:buFont typeface="Arial"/>
              <a:buNone/>
            </a:pPr>
            <a:r>
              <a:rPr lang="en-US" sz="800"/>
              <a:t>(   ) True</a:t>
            </a:r>
            <a:endParaRPr sz="800"/>
          </a:p>
          <a:p>
            <a:pPr indent="0" lvl="0" marL="228600" rtl="0">
              <a:lnSpc>
                <a:spcPct val="115000"/>
              </a:lnSpc>
              <a:spcBef>
                <a:spcPts val="0"/>
              </a:spcBef>
              <a:spcAft>
                <a:spcPts val="0"/>
              </a:spcAft>
              <a:buNone/>
            </a:pPr>
            <a:r>
              <a:rPr lang="en-US" sz="800">
                <a:highlight>
                  <a:srgbClr val="FFFF00"/>
                </a:highlight>
              </a:rPr>
              <a:t>(   ) False</a:t>
            </a:r>
            <a:endParaRPr sz="800">
              <a:highlight>
                <a:srgbClr val="FFFF00"/>
              </a:highlight>
            </a:endParaRPr>
          </a:p>
          <a:p>
            <a:pPr indent="0" lvl="0" marL="0" rtl="0">
              <a:lnSpc>
                <a:spcPct val="115000"/>
              </a:lnSpc>
              <a:spcBef>
                <a:spcPts val="0"/>
              </a:spcBef>
              <a:spcAft>
                <a:spcPts val="1000"/>
              </a:spcAft>
              <a:buClr>
                <a:schemeClr val="dk1"/>
              </a:buClr>
              <a:buSzPts val="1100"/>
              <a:buFont typeface="Arial"/>
              <a:buNone/>
            </a:pPr>
            <a:r>
              <a:rPr lang="en-US" sz="800">
                <a:solidFill>
                  <a:srgbClr val="0000FF"/>
                </a:solidFill>
              </a:rPr>
              <a:t>Turning on the high-beams reflects light and can cause too much glare in foggy conditions. Instead, turn on your low-beam (regular) headlights  and reduce speed. </a:t>
            </a:r>
            <a:endParaRPr sz="800">
              <a:highlight>
                <a:srgbClr val="FFFF00"/>
              </a:highlight>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Shape 537"/>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Quiz</a:t>
            </a:r>
            <a:endParaRPr/>
          </a:p>
        </p:txBody>
      </p:sp>
      <p:sp>
        <p:nvSpPr>
          <p:cNvPr id="538" name="Shape 538"/>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US" sz="800"/>
              <a:t>49. When you are approaching a green light and a red arrow pointing in the direction you wish to travel, </a:t>
            </a:r>
            <a:endParaRPr sz="800"/>
          </a:p>
          <a:p>
            <a:pPr indent="0" lvl="0" marL="0" rtl="0">
              <a:lnSpc>
                <a:spcPct val="115000"/>
              </a:lnSpc>
              <a:spcBef>
                <a:spcPts val="0"/>
              </a:spcBef>
              <a:spcAft>
                <a:spcPts val="0"/>
              </a:spcAft>
              <a:buClr>
                <a:schemeClr val="dk1"/>
              </a:buClr>
              <a:buSzPts val="1100"/>
              <a:buFont typeface="Arial"/>
              <a:buNone/>
            </a:pPr>
            <a:r>
              <a:rPr lang="en-US" sz="800"/>
              <a:t>( ) Come to a complete stop, then proceed to turn after yielding to those already in the intersection.</a:t>
            </a:r>
            <a:endParaRPr sz="800"/>
          </a:p>
          <a:p>
            <a:pPr indent="0" lvl="0" marL="0" rtl="0">
              <a:lnSpc>
                <a:spcPct val="115000"/>
              </a:lnSpc>
              <a:spcBef>
                <a:spcPts val="0"/>
              </a:spcBef>
              <a:spcAft>
                <a:spcPts val="0"/>
              </a:spcAft>
              <a:buClr>
                <a:schemeClr val="dk1"/>
              </a:buClr>
              <a:buSzPts val="1100"/>
              <a:buFont typeface="Arial"/>
              <a:buNone/>
            </a:pPr>
            <a:r>
              <a:rPr lang="en-US" sz="800">
                <a:highlight>
                  <a:srgbClr val="FFFF00"/>
                </a:highlight>
              </a:rPr>
              <a:t>( ) Wait until the arrow turns green, then proceed after first yielding to those already in the intersection.</a:t>
            </a:r>
            <a:endParaRPr sz="800">
              <a:highlight>
                <a:srgbClr val="FFFF00"/>
              </a:highlight>
            </a:endParaRPr>
          </a:p>
          <a:p>
            <a:pPr indent="0" lvl="0" marL="0" rtl="0">
              <a:lnSpc>
                <a:spcPct val="115000"/>
              </a:lnSpc>
              <a:spcBef>
                <a:spcPts val="0"/>
              </a:spcBef>
              <a:spcAft>
                <a:spcPts val="0"/>
              </a:spcAft>
              <a:buClr>
                <a:schemeClr val="dk1"/>
              </a:buClr>
              <a:buSzPts val="1100"/>
              <a:buFont typeface="Arial"/>
              <a:buNone/>
            </a:pPr>
            <a:r>
              <a:rPr lang="en-US" sz="800"/>
              <a:t>( ) Proceed to turn after yielding to anyone already in the intersection.</a:t>
            </a:r>
            <a:endParaRPr sz="800"/>
          </a:p>
          <a:p>
            <a:pPr indent="0" lvl="0" marL="0" rtl="0">
              <a:lnSpc>
                <a:spcPct val="115000"/>
              </a:lnSpc>
              <a:spcBef>
                <a:spcPts val="0"/>
              </a:spcBef>
              <a:spcAft>
                <a:spcPts val="0"/>
              </a:spcAft>
              <a:buClr>
                <a:schemeClr val="dk1"/>
              </a:buClr>
              <a:buSzPts val="1100"/>
              <a:buFont typeface="Arial"/>
              <a:buNone/>
            </a:pPr>
            <a:r>
              <a:rPr lang="en-US" sz="800"/>
              <a:t>( ) Proceed straight forward, since turns are prohibited in that direction.</a:t>
            </a:r>
            <a:endParaRPr sz="800"/>
          </a:p>
          <a:p>
            <a:pPr indent="0" lvl="0" marL="0" rtl="0">
              <a:lnSpc>
                <a:spcPct val="115000"/>
              </a:lnSpc>
              <a:spcBef>
                <a:spcPts val="0"/>
              </a:spcBef>
              <a:spcAft>
                <a:spcPts val="0"/>
              </a:spcAft>
              <a:buClr>
                <a:schemeClr val="dk1"/>
              </a:buClr>
              <a:buSzPts val="1100"/>
              <a:buFont typeface="Arial"/>
              <a:buNone/>
            </a:pPr>
            <a:r>
              <a:t/>
            </a:r>
            <a:endParaRPr sz="800"/>
          </a:p>
          <a:p>
            <a:pPr indent="0" lvl="0" marL="0" rtl="0">
              <a:lnSpc>
                <a:spcPct val="115000"/>
              </a:lnSpc>
              <a:spcBef>
                <a:spcPts val="0"/>
              </a:spcBef>
              <a:spcAft>
                <a:spcPts val="0"/>
              </a:spcAft>
              <a:buNone/>
            </a:pPr>
            <a:r>
              <a:rPr lang="en-US" sz="800">
                <a:solidFill>
                  <a:srgbClr val="0000FF"/>
                </a:solidFill>
              </a:rPr>
              <a:t>If you are going in the same direction as the arrow, the arrow will be your indicator for when it is okay to proceed. If you are going straight or in a different direction than the arrow is pointing, you must follow the indication from the regular traffic lights. </a:t>
            </a:r>
            <a:endParaRPr sz="800">
              <a:solidFill>
                <a:srgbClr val="0000FF"/>
              </a:solidFill>
            </a:endParaRPr>
          </a:p>
          <a:p>
            <a:pPr indent="0" lvl="0" marL="0" rtl="0">
              <a:lnSpc>
                <a:spcPct val="115000"/>
              </a:lnSpc>
              <a:spcBef>
                <a:spcPts val="0"/>
              </a:spcBef>
              <a:spcAft>
                <a:spcPts val="0"/>
              </a:spcAft>
              <a:buClr>
                <a:schemeClr val="dk1"/>
              </a:buClr>
              <a:buSzPts val="1100"/>
              <a:buFont typeface="Arial"/>
              <a:buNone/>
            </a:pPr>
            <a:r>
              <a:t/>
            </a:r>
            <a:endParaRPr sz="800">
              <a:solidFill>
                <a:srgbClr val="0000FF"/>
              </a:solidFill>
            </a:endParaRPr>
          </a:p>
          <a:p>
            <a:pPr indent="-279400" lvl="0" marL="228600" rtl="0">
              <a:lnSpc>
                <a:spcPct val="115000"/>
              </a:lnSpc>
              <a:spcBef>
                <a:spcPts val="0"/>
              </a:spcBef>
              <a:spcAft>
                <a:spcPts val="0"/>
              </a:spcAft>
              <a:buSzPts val="800"/>
              <a:buFont typeface="Calibri"/>
              <a:buAutoNum type="arabicPeriod"/>
            </a:pPr>
            <a:r>
              <a:rPr lang="en-US" sz="800"/>
              <a:t>The best thing to do if you are driving and a tire blows out is: </a:t>
            </a:r>
            <a:endParaRPr sz="800"/>
          </a:p>
          <a:p>
            <a:pPr indent="0" lvl="0" marL="228600" rtl="0">
              <a:lnSpc>
                <a:spcPct val="115000"/>
              </a:lnSpc>
              <a:spcBef>
                <a:spcPts val="0"/>
              </a:spcBef>
              <a:spcAft>
                <a:spcPts val="0"/>
              </a:spcAft>
              <a:buClr>
                <a:schemeClr val="dk1"/>
              </a:buClr>
              <a:buSzPts val="1100"/>
              <a:buFont typeface="Arial"/>
              <a:buNone/>
            </a:pPr>
            <a:r>
              <a:rPr lang="en-US" sz="800"/>
              <a:t>(   ) Apply your brake quickly, since this is an emergency.</a:t>
            </a:r>
            <a:endParaRPr sz="800"/>
          </a:p>
          <a:p>
            <a:pPr indent="0" lvl="0" marL="0" rtl="0">
              <a:lnSpc>
                <a:spcPct val="115000"/>
              </a:lnSpc>
              <a:spcBef>
                <a:spcPts val="0"/>
              </a:spcBef>
              <a:spcAft>
                <a:spcPts val="0"/>
              </a:spcAft>
              <a:buClr>
                <a:schemeClr val="dk1"/>
              </a:buClr>
              <a:buSzPts val="1100"/>
              <a:buFont typeface="Arial"/>
              <a:buNone/>
            </a:pPr>
            <a:r>
              <a:rPr lang="en-US" sz="800">
                <a:highlight>
                  <a:srgbClr val="FFFF00"/>
                </a:highlight>
              </a:rPr>
              <a:t>(   ) Grip the steering wheel firmly, remove foot from the accelerator, let the car slow down before itself without pressing the brakes until it is safe to do so.</a:t>
            </a:r>
            <a:endParaRPr sz="8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800"/>
              <a:t>(   ) Increase speed and steer onto the right shoulder of the road in order to exit the lane as quickly as possible.</a:t>
            </a:r>
            <a:endParaRPr sz="800"/>
          </a:p>
          <a:p>
            <a:pPr indent="0" lvl="0" marL="228600" rtl="0">
              <a:lnSpc>
                <a:spcPct val="115000"/>
              </a:lnSpc>
              <a:spcBef>
                <a:spcPts val="0"/>
              </a:spcBef>
              <a:spcAft>
                <a:spcPts val="0"/>
              </a:spcAft>
              <a:buNone/>
            </a:pPr>
            <a:r>
              <a:rPr lang="en-US" sz="800">
                <a:solidFill>
                  <a:srgbClr val="0000FF"/>
                </a:solidFill>
              </a:rPr>
              <a:t>If you experience a tire blow-out, do not use your brake at first. Hold the wheel firmly and try to steer smoothly toward the shoulder.  At the same time, take your foot away from the accelerator and allow the car to slow naturally without using your brakes.  Once the car is moving slowly, you can brake gently to bring it to a full stop on the shoulder.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endParaRPr>
          </a:p>
          <a:p>
            <a:pPr indent="-279400" lvl="0" marL="228600" rtl="0">
              <a:lnSpc>
                <a:spcPct val="115000"/>
              </a:lnSpc>
              <a:spcBef>
                <a:spcPts val="0"/>
              </a:spcBef>
              <a:spcAft>
                <a:spcPts val="0"/>
              </a:spcAft>
              <a:buSzPts val="800"/>
              <a:buFont typeface="Calibri"/>
              <a:buAutoNum type="arabicPeriod"/>
            </a:pPr>
            <a:r>
              <a:rPr lang="en-US" sz="800">
                <a:highlight>
                  <a:srgbClr val="FFFFFF"/>
                </a:highlight>
              </a:rPr>
              <a:t>If your front right tire rolls onto the right shoulder of the road,</a:t>
            </a:r>
            <a:endParaRPr sz="800">
              <a:highlight>
                <a:srgbClr val="FFFFFF"/>
              </a:highlight>
            </a:endParaRPr>
          </a:p>
          <a:p>
            <a:pPr indent="0" lvl="0" marL="228600" rtl="0">
              <a:lnSpc>
                <a:spcPct val="115000"/>
              </a:lnSpc>
              <a:spcBef>
                <a:spcPts val="0"/>
              </a:spcBef>
              <a:spcAft>
                <a:spcPts val="0"/>
              </a:spcAft>
              <a:buNone/>
            </a:pPr>
            <a:r>
              <a:rPr lang="en-US" sz="800">
                <a:highlight>
                  <a:srgbClr val="FFFF00"/>
                </a:highlight>
              </a:rPr>
              <a:t>(   ) Hold the steering wheel firmly, take your foot off the accelerator,</a:t>
            </a:r>
            <a:r>
              <a:rPr lang="en-US" sz="800">
                <a:solidFill>
                  <a:srgbClr val="FF0000"/>
                </a:solidFill>
                <a:highlight>
                  <a:srgbClr val="FFFF00"/>
                </a:highlight>
              </a:rPr>
              <a:t> </a:t>
            </a:r>
            <a:r>
              <a:rPr lang="en-US" sz="800">
                <a:highlight>
                  <a:srgbClr val="FFFF00"/>
                </a:highlight>
              </a:rPr>
              <a:t>and tap gently on the brakes. After checking traffic to make sure it is safe to do so, steer back into your correct lane. </a:t>
            </a:r>
            <a:endParaRPr sz="800">
              <a:highlight>
                <a:srgbClr val="FFFF00"/>
              </a:highlight>
            </a:endParaRPr>
          </a:p>
          <a:p>
            <a:pPr indent="0" lvl="0" marL="228600" rtl="0">
              <a:lnSpc>
                <a:spcPct val="115000"/>
              </a:lnSpc>
              <a:spcBef>
                <a:spcPts val="0"/>
              </a:spcBef>
              <a:spcAft>
                <a:spcPts val="0"/>
              </a:spcAft>
              <a:buNone/>
            </a:pPr>
            <a:r>
              <a:rPr lang="en-US" sz="800"/>
              <a:t>(   ) Apply the brakes immediately and steer quickly back towards the  pavement. </a:t>
            </a:r>
            <a:endParaRPr sz="800"/>
          </a:p>
          <a:p>
            <a:pPr indent="0" lvl="0" marL="228600" rtl="0">
              <a:lnSpc>
                <a:spcPct val="115000"/>
              </a:lnSpc>
              <a:spcBef>
                <a:spcPts val="0"/>
              </a:spcBef>
              <a:spcAft>
                <a:spcPts val="0"/>
              </a:spcAft>
              <a:buNone/>
            </a:pPr>
            <a:r>
              <a:rPr lang="en-US" sz="800"/>
              <a:t>(   ) Steer back towards  the pavement without changing speed. </a:t>
            </a:r>
            <a:endParaRPr sz="800"/>
          </a:p>
          <a:p>
            <a:pPr indent="0" lvl="0" marL="228600" rtl="0">
              <a:lnSpc>
                <a:spcPct val="115000"/>
              </a:lnSpc>
              <a:spcBef>
                <a:spcPts val="0"/>
              </a:spcBef>
              <a:spcAft>
                <a:spcPts val="0"/>
              </a:spcAft>
              <a:buNone/>
            </a:pPr>
            <a:r>
              <a:t/>
            </a:r>
            <a:endParaRPr sz="800"/>
          </a:p>
          <a:p>
            <a:pPr indent="0" lvl="0" marL="228600" rtl="0">
              <a:lnSpc>
                <a:spcPct val="115000"/>
              </a:lnSpc>
              <a:spcBef>
                <a:spcPts val="0"/>
              </a:spcBef>
              <a:spcAft>
                <a:spcPts val="0"/>
              </a:spcAft>
              <a:buNone/>
            </a:pPr>
            <a:r>
              <a:rPr lang="en-US" sz="800">
                <a:solidFill>
                  <a:srgbClr val="0000FF"/>
                </a:solidFill>
              </a:rPr>
              <a:t>It is not recommended to stop suddenly, since this may surprise the person driving behind you and cause a collision. Instead, hold the wheel tightly to keep control of the vehicle, and tap the brakes gently to reduce speed. Look for a spot where the main road and the shoulder are level with each other before re-entering traffic.  Never re-enter traffic without first checking to make sure it is safe to do so. </a:t>
            </a:r>
            <a:endParaRPr sz="800">
              <a:solidFill>
                <a:srgbClr val="0000FF"/>
              </a:solidFill>
            </a:endParaRPr>
          </a:p>
          <a:p>
            <a:pPr indent="0" lvl="0" marL="228600" rtl="0">
              <a:lnSpc>
                <a:spcPct val="115000"/>
              </a:lnSpc>
              <a:spcBef>
                <a:spcPts val="0"/>
              </a:spcBef>
              <a:spcAft>
                <a:spcPts val="0"/>
              </a:spcAft>
              <a:buNone/>
            </a:pPr>
            <a:r>
              <a:t/>
            </a:r>
            <a:endParaRPr sz="800"/>
          </a:p>
          <a:p>
            <a:pPr indent="-279400" lvl="0" marL="228600" rtl="0">
              <a:lnSpc>
                <a:spcPct val="115000"/>
              </a:lnSpc>
              <a:spcBef>
                <a:spcPts val="0"/>
              </a:spcBef>
              <a:spcAft>
                <a:spcPts val="0"/>
              </a:spcAft>
              <a:buSzPts val="800"/>
              <a:buFont typeface="Calibri"/>
              <a:buAutoNum type="arabicPeriod"/>
            </a:pPr>
            <a:r>
              <a:rPr lang="en-US" sz="800"/>
              <a:t>A driver may not leave the roadway and travel across private property to avoid an official traffic light or sign.</a:t>
            </a:r>
            <a:endParaRPr sz="800"/>
          </a:p>
          <a:p>
            <a:pPr indent="0" lvl="0" marL="228600" rtl="0">
              <a:lnSpc>
                <a:spcPct val="115000"/>
              </a:lnSpc>
              <a:spcBef>
                <a:spcPts val="0"/>
              </a:spcBef>
              <a:spcAft>
                <a:spcPts val="0"/>
              </a:spcAft>
              <a:buNone/>
            </a:pPr>
            <a:r>
              <a:rPr b="1" lang="en-US" sz="800">
                <a:highlight>
                  <a:srgbClr val="FFFF00"/>
                </a:highlight>
              </a:rPr>
              <a:t>(   ) True</a:t>
            </a:r>
            <a:endParaRPr b="1" sz="800">
              <a:highlight>
                <a:srgbClr val="FFFF00"/>
              </a:highlight>
            </a:endParaRPr>
          </a:p>
          <a:p>
            <a:pPr indent="0" lvl="0" marL="228600" rtl="0">
              <a:lnSpc>
                <a:spcPct val="115000"/>
              </a:lnSpc>
              <a:spcBef>
                <a:spcPts val="0"/>
              </a:spcBef>
              <a:spcAft>
                <a:spcPts val="0"/>
              </a:spcAft>
              <a:buNone/>
            </a:pPr>
            <a:r>
              <a:rPr lang="en-US" sz="800"/>
              <a:t>(   ) False</a:t>
            </a:r>
            <a:endParaRPr sz="800"/>
          </a:p>
          <a:p>
            <a:pPr indent="0" lvl="0" marL="228600" rtl="0">
              <a:lnSpc>
                <a:spcPct val="115000"/>
              </a:lnSpc>
              <a:spcBef>
                <a:spcPts val="0"/>
              </a:spcBef>
              <a:spcAft>
                <a:spcPts val="0"/>
              </a:spcAft>
              <a:buNone/>
            </a:pPr>
            <a:r>
              <a:t/>
            </a:r>
            <a:endParaRPr sz="800"/>
          </a:p>
          <a:p>
            <a:pPr indent="0" lvl="0" marL="228600" rtl="0">
              <a:lnSpc>
                <a:spcPct val="115000"/>
              </a:lnSpc>
              <a:spcBef>
                <a:spcPts val="0"/>
              </a:spcBef>
              <a:spcAft>
                <a:spcPts val="0"/>
              </a:spcAft>
              <a:buNone/>
            </a:pPr>
            <a:r>
              <a:rPr lang="en-US" sz="800">
                <a:solidFill>
                  <a:srgbClr val="0000FF"/>
                </a:solidFill>
                <a:highlight>
                  <a:srgbClr val="FFFFFF"/>
                </a:highlight>
              </a:rPr>
              <a:t>True. Private property--including store parking lots, gas stations, and any other businesses or residence--may NOT be entered on one side so that you can exit on a different side to avoid a stop sign or traffic signal.</a:t>
            </a:r>
            <a:r>
              <a:rPr lang="en-US" sz="800"/>
              <a:t> </a:t>
            </a:r>
            <a:endParaRPr sz="800"/>
          </a:p>
          <a:p>
            <a:pPr indent="0" lvl="0" marL="228600" rtl="0">
              <a:lnSpc>
                <a:spcPct val="115000"/>
              </a:lnSpc>
              <a:spcBef>
                <a:spcPts val="0"/>
              </a:spcBef>
              <a:spcAft>
                <a:spcPts val="0"/>
              </a:spcAft>
              <a:buClr>
                <a:schemeClr val="dk1"/>
              </a:buClr>
              <a:buSzPts val="1100"/>
              <a:buFont typeface="Arial"/>
              <a:buNone/>
            </a:pPr>
            <a:r>
              <a:t/>
            </a:r>
            <a:endParaRPr sz="800">
              <a:solidFill>
                <a:srgbClr val="0000F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Shape 543"/>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Signs Quiz</a:t>
            </a:r>
            <a:endParaRPr/>
          </a:p>
        </p:txBody>
      </p:sp>
      <p:sp>
        <p:nvSpPr>
          <p:cNvPr id="544" name="Shape 544"/>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a:spcBef>
                <a:spcPts val="640"/>
              </a:spcBef>
              <a:spcAft>
                <a:spcPts val="0"/>
              </a:spcAft>
              <a:buNone/>
            </a:pPr>
            <a:r>
              <a:rPr lang="en-US" u="sng">
                <a:solidFill>
                  <a:schemeClr val="hlink"/>
                </a:solidFill>
                <a:hlinkClick r:id="rId3"/>
              </a:rPr>
              <a:t>https://docs.google.com/document/d/1TMyy4Q8yV_h7y-HVn0lYFamHnohucBNZkbmvx3ouQ64/edit?usp=sharing</a:t>
            </a:r>
            <a:endParaRPr/>
          </a:p>
          <a:p>
            <a:pPr indent="0" lvl="0" marL="0">
              <a:spcBef>
                <a:spcPts val="64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Yield Sign</a:t>
            </a:r>
            <a:endParaRPr b="0" i="0" sz="4400" u="none" cap="none" strike="noStrike">
              <a:solidFill>
                <a:schemeClr val="dk1"/>
              </a:solidFill>
              <a:latin typeface="Calibri"/>
              <a:ea typeface="Calibri"/>
              <a:cs typeface="Calibri"/>
              <a:sym typeface="Calibri"/>
            </a:endParaRPr>
          </a:p>
        </p:txBody>
      </p:sp>
      <p:sp>
        <p:nvSpPr>
          <p:cNvPr id="125" name="Shape 125"/>
          <p:cNvSpPr txBox="1"/>
          <p:nvPr>
            <p:ph idx="1" type="body"/>
          </p:nvPr>
        </p:nvSpPr>
        <p:spPr>
          <a:xfrm>
            <a:off x="457200" y="1600200"/>
            <a:ext cx="4800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960"/>
              <a:buFont typeface="Arial"/>
              <a:buChar char="•"/>
            </a:pPr>
            <a:r>
              <a:rPr b="0" i="0" lang="en-US" sz="2960" u="none" cap="none" strike="noStrike">
                <a:solidFill>
                  <a:srgbClr val="000000"/>
                </a:solidFill>
                <a:latin typeface="Calibri"/>
                <a:ea typeface="Calibri"/>
                <a:cs typeface="Calibri"/>
                <a:sym typeface="Calibri"/>
              </a:rPr>
              <a:t>The three-sided (triangle) sign tells you to give the right-of-way to all vehicles and pedestrians near you. Slow down to a safe speed and stop if necessary.</a:t>
            </a:r>
            <a:endParaRPr/>
          </a:p>
          <a:p>
            <a:pPr indent="-342900" lvl="0" marL="342900" marR="0" rtl="0" algn="l">
              <a:spcBef>
                <a:spcPts val="592"/>
              </a:spcBef>
              <a:spcAft>
                <a:spcPts val="0"/>
              </a:spcAft>
              <a:buClr>
                <a:srgbClr val="000000"/>
              </a:buClr>
              <a:buSzPts val="2960"/>
              <a:buFont typeface="Arial"/>
              <a:buChar char="•"/>
            </a:pPr>
            <a:r>
              <a:rPr b="0" i="0" lang="en-US" sz="2960" u="none" cap="none" strike="noStrike">
                <a:solidFill>
                  <a:srgbClr val="000000"/>
                </a:solidFill>
                <a:latin typeface="Calibri"/>
                <a:ea typeface="Calibri"/>
                <a:cs typeface="Calibri"/>
                <a:sym typeface="Calibri"/>
              </a:rPr>
              <a:t>When stopping, do so at a marked crosswalk or before entering the intersection. </a:t>
            </a:r>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id="126" name="Shape 126"/>
          <p:cNvPicPr preferRelativeResize="0"/>
          <p:nvPr/>
        </p:nvPicPr>
        <p:blipFill rotWithShape="1">
          <a:blip r:embed="rId3">
            <a:alphaModFix/>
          </a:blip>
          <a:srcRect b="0" l="0" r="0" t="0"/>
          <a:stretch/>
        </p:blipFill>
        <p:spPr>
          <a:xfrm>
            <a:off x="5943600" y="2286000"/>
            <a:ext cx="1981200" cy="196373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Shape 5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Thank You!</a:t>
            </a:r>
            <a:endParaRPr b="0" i="0" sz="4400" u="none" cap="none" strike="noStrike">
              <a:solidFill>
                <a:schemeClr val="dk1"/>
              </a:solidFill>
              <a:latin typeface="Calibri"/>
              <a:ea typeface="Calibri"/>
              <a:cs typeface="Calibri"/>
              <a:sym typeface="Calibri"/>
            </a:endParaRPr>
          </a:p>
        </p:txBody>
      </p:sp>
      <p:sp>
        <p:nvSpPr>
          <p:cNvPr id="550" name="Shape 550"/>
          <p:cNvSpPr txBox="1"/>
          <p:nvPr>
            <p:ph idx="1" type="body"/>
          </p:nvPr>
        </p:nvSpPr>
        <p:spPr>
          <a:xfrm>
            <a:off x="457200" y="1600200"/>
            <a:ext cx="8229600" cy="50463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Thank you for completing the Online Written Exam Course.  Nova Driving School believes that the material you just read will provide you with a solid background for success on the Written Exam.</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To take the practice Written Exam, please click the link below:</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lang="en-US"/>
              <a:t>https://docs.google.com/document/d/1xzepIQR4Ro7Q3cGXgFPrtomx221p2xeo6eN37MeJcSU/edit?usp=sharing</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Yield Sign</a:t>
            </a:r>
            <a:endParaRPr b="0" i="0" sz="4400" u="none" cap="none" strike="noStrike">
              <a:solidFill>
                <a:schemeClr val="dk1"/>
              </a:solidFill>
              <a:latin typeface="Calibri"/>
              <a:ea typeface="Calibri"/>
              <a:cs typeface="Calibri"/>
              <a:sym typeface="Calibri"/>
            </a:endParaRPr>
          </a:p>
        </p:txBody>
      </p:sp>
      <p:sp>
        <p:nvSpPr>
          <p:cNvPr id="132" name="Shape 132"/>
          <p:cNvSpPr txBox="1"/>
          <p:nvPr>
            <p:ph idx="1" type="body"/>
          </p:nvPr>
        </p:nvSpPr>
        <p:spPr>
          <a:xfrm>
            <a:off x="457200" y="1600200"/>
            <a:ext cx="54102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You also may see YIELD signs on expressway ramps. These signs are posted when there is no extra lane where drivers may speed up to merge with expressway traffic.</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b="0" l="0" r="0" t="0"/>
          <a:stretch/>
        </p:blipFill>
        <p:spPr>
          <a:xfrm>
            <a:off x="6179127" y="2209800"/>
            <a:ext cx="1981200" cy="19637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Do Not Enter</a:t>
            </a:r>
            <a:endParaRPr b="0" i="0" sz="4400" u="none" cap="none" strike="noStrike">
              <a:solidFill>
                <a:schemeClr val="dk1"/>
              </a:solidFill>
              <a:latin typeface="Calibri"/>
              <a:ea typeface="Calibri"/>
              <a:cs typeface="Calibri"/>
              <a:sym typeface="Calibri"/>
            </a:endParaRPr>
          </a:p>
        </p:txBody>
      </p:sp>
      <p:sp>
        <p:nvSpPr>
          <p:cNvPr id="139" name="Shape 139"/>
          <p:cNvSpPr txBox="1"/>
          <p:nvPr>
            <p:ph idx="1" type="body"/>
          </p:nvPr>
        </p:nvSpPr>
        <p:spPr>
          <a:xfrm>
            <a:off x="457200" y="1600200"/>
            <a:ext cx="43434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This sign is posted on one-way streets and other roadways you are not allowed to enter. You also will see this sign if you try to enter an expressway ramp in the wrong direction.</a:t>
            </a:r>
            <a:endParaRPr b="0" i="0" sz="3200" u="none" cap="none" strike="noStrike">
              <a:solidFill>
                <a:schemeClr val="dk1"/>
              </a:solidFill>
              <a:latin typeface="Calibri"/>
              <a:ea typeface="Calibri"/>
              <a:cs typeface="Calibri"/>
              <a:sym typeface="Calibri"/>
            </a:endParaRPr>
          </a:p>
        </p:txBody>
      </p:sp>
      <p:pic>
        <p:nvPicPr>
          <p:cNvPr id="140" name="Shape 140"/>
          <p:cNvPicPr preferRelativeResize="0"/>
          <p:nvPr/>
        </p:nvPicPr>
        <p:blipFill rotWithShape="1">
          <a:blip r:embed="rId3">
            <a:alphaModFix/>
          </a:blip>
          <a:srcRect b="0" l="0" r="0" t="0"/>
          <a:stretch/>
        </p:blipFill>
        <p:spPr>
          <a:xfrm>
            <a:off x="5943600" y="2819400"/>
            <a:ext cx="1828800" cy="1828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