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6" r:id="rId5"/>
  </p:sldMasterIdLst>
  <p:notesMasterIdLst>
    <p:notesMasterId r:id="rId73"/>
  </p:notesMasterIdLst>
  <p:sldIdLst>
    <p:sldId id="257" r:id="rId6"/>
    <p:sldId id="278" r:id="rId7"/>
    <p:sldId id="334" r:id="rId8"/>
    <p:sldId id="268" r:id="rId9"/>
    <p:sldId id="384" r:id="rId10"/>
    <p:sldId id="270" r:id="rId11"/>
    <p:sldId id="335" r:id="rId12"/>
    <p:sldId id="271" r:id="rId13"/>
    <p:sldId id="348" r:id="rId14"/>
    <p:sldId id="346" r:id="rId15"/>
    <p:sldId id="350" r:id="rId16"/>
    <p:sldId id="347" r:id="rId17"/>
    <p:sldId id="349" r:id="rId18"/>
    <p:sldId id="352" r:id="rId19"/>
    <p:sldId id="354" r:id="rId20"/>
    <p:sldId id="353" r:id="rId21"/>
    <p:sldId id="356" r:id="rId22"/>
    <p:sldId id="355" r:id="rId23"/>
    <p:sldId id="345" r:id="rId24"/>
    <p:sldId id="357" r:id="rId25"/>
    <p:sldId id="358" r:id="rId26"/>
    <p:sldId id="371" r:id="rId27"/>
    <p:sldId id="372" r:id="rId28"/>
    <p:sldId id="370" r:id="rId29"/>
    <p:sldId id="374" r:id="rId30"/>
    <p:sldId id="369" r:id="rId31"/>
    <p:sldId id="368" r:id="rId32"/>
    <p:sldId id="367" r:id="rId33"/>
    <p:sldId id="366" r:id="rId34"/>
    <p:sldId id="365" r:id="rId35"/>
    <p:sldId id="364" r:id="rId36"/>
    <p:sldId id="375" r:id="rId37"/>
    <p:sldId id="363" r:id="rId38"/>
    <p:sldId id="362" r:id="rId39"/>
    <p:sldId id="361" r:id="rId40"/>
    <p:sldId id="380" r:id="rId41"/>
    <p:sldId id="360" r:id="rId42"/>
    <p:sldId id="376" r:id="rId43"/>
    <p:sldId id="379" r:id="rId44"/>
    <p:sldId id="359" r:id="rId45"/>
    <p:sldId id="373" r:id="rId46"/>
    <p:sldId id="378" r:id="rId47"/>
    <p:sldId id="344" r:id="rId48"/>
    <p:sldId id="381" r:id="rId49"/>
    <p:sldId id="377" r:id="rId50"/>
    <p:sldId id="382" r:id="rId51"/>
    <p:sldId id="383" r:id="rId52"/>
    <p:sldId id="351" r:id="rId53"/>
    <p:sldId id="385" r:id="rId54"/>
    <p:sldId id="341" r:id="rId55"/>
    <p:sldId id="269" r:id="rId56"/>
    <p:sldId id="388" r:id="rId57"/>
    <p:sldId id="390" r:id="rId58"/>
    <p:sldId id="391" r:id="rId59"/>
    <p:sldId id="393" r:id="rId60"/>
    <p:sldId id="395" r:id="rId61"/>
    <p:sldId id="396" r:id="rId62"/>
    <p:sldId id="394" r:id="rId63"/>
    <p:sldId id="397" r:id="rId64"/>
    <p:sldId id="336" r:id="rId65"/>
    <p:sldId id="387" r:id="rId66"/>
    <p:sldId id="398" r:id="rId67"/>
    <p:sldId id="389" r:id="rId68"/>
    <p:sldId id="338" r:id="rId69"/>
    <p:sldId id="272" r:id="rId70"/>
    <p:sldId id="399" r:id="rId71"/>
    <p:sldId id="386"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E3D"/>
    <a:srgbClr val="F97938"/>
    <a:srgbClr val="FF6600"/>
    <a:srgbClr val="90807A"/>
    <a:srgbClr val="646C78"/>
    <a:srgbClr val="FC904E"/>
    <a:srgbClr val="E68B54"/>
    <a:srgbClr val="E08A56"/>
    <a:srgbClr val="F87636"/>
    <a:srgbClr val="FA8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090" autoAdjust="0"/>
  </p:normalViewPr>
  <p:slideViewPr>
    <p:cSldViewPr snapToGrid="0" showGuides="1">
      <p:cViewPr varScale="1">
        <p:scale>
          <a:sx n="73" d="100"/>
          <a:sy n="73" d="100"/>
        </p:scale>
        <p:origin x="618"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30-11-2018</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298553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2163566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11</a:t>
            </a:fld>
            <a:endParaRPr lang="en-IN" dirty="0"/>
          </a:p>
        </p:txBody>
      </p:sp>
    </p:spTree>
    <p:extLst>
      <p:ext uri="{BB962C8B-B14F-4D97-AF65-F5344CB8AC3E}">
        <p14:creationId xmlns:p14="http://schemas.microsoft.com/office/powerpoint/2010/main" val="140842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12</a:t>
            </a:fld>
            <a:endParaRPr lang="en-IN" dirty="0"/>
          </a:p>
        </p:txBody>
      </p:sp>
    </p:spTree>
    <p:extLst>
      <p:ext uri="{BB962C8B-B14F-4D97-AF65-F5344CB8AC3E}">
        <p14:creationId xmlns:p14="http://schemas.microsoft.com/office/powerpoint/2010/main" val="2352001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13</a:t>
            </a:fld>
            <a:endParaRPr lang="en-IN" dirty="0"/>
          </a:p>
        </p:txBody>
      </p:sp>
    </p:spTree>
    <p:extLst>
      <p:ext uri="{BB962C8B-B14F-4D97-AF65-F5344CB8AC3E}">
        <p14:creationId xmlns:p14="http://schemas.microsoft.com/office/powerpoint/2010/main" val="326027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14</a:t>
            </a:fld>
            <a:endParaRPr lang="en-IN" dirty="0"/>
          </a:p>
        </p:txBody>
      </p:sp>
    </p:spTree>
    <p:extLst>
      <p:ext uri="{BB962C8B-B14F-4D97-AF65-F5344CB8AC3E}">
        <p14:creationId xmlns:p14="http://schemas.microsoft.com/office/powerpoint/2010/main" val="154981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15</a:t>
            </a:fld>
            <a:endParaRPr lang="en-IN" dirty="0"/>
          </a:p>
        </p:txBody>
      </p:sp>
    </p:spTree>
    <p:extLst>
      <p:ext uri="{BB962C8B-B14F-4D97-AF65-F5344CB8AC3E}">
        <p14:creationId xmlns:p14="http://schemas.microsoft.com/office/powerpoint/2010/main" val="2840172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16</a:t>
            </a:fld>
            <a:endParaRPr lang="en-IN" dirty="0"/>
          </a:p>
        </p:txBody>
      </p:sp>
    </p:spTree>
    <p:extLst>
      <p:ext uri="{BB962C8B-B14F-4D97-AF65-F5344CB8AC3E}">
        <p14:creationId xmlns:p14="http://schemas.microsoft.com/office/powerpoint/2010/main" val="3638257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17</a:t>
            </a:fld>
            <a:endParaRPr lang="en-IN" dirty="0"/>
          </a:p>
        </p:txBody>
      </p:sp>
    </p:spTree>
    <p:extLst>
      <p:ext uri="{BB962C8B-B14F-4D97-AF65-F5344CB8AC3E}">
        <p14:creationId xmlns:p14="http://schemas.microsoft.com/office/powerpoint/2010/main" val="115259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18</a:t>
            </a:fld>
            <a:endParaRPr lang="en-IN" dirty="0"/>
          </a:p>
        </p:txBody>
      </p:sp>
    </p:spTree>
    <p:extLst>
      <p:ext uri="{BB962C8B-B14F-4D97-AF65-F5344CB8AC3E}">
        <p14:creationId xmlns:p14="http://schemas.microsoft.com/office/powerpoint/2010/main" val="1368667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19</a:t>
            </a:fld>
            <a:endParaRPr lang="en-IN" dirty="0"/>
          </a:p>
        </p:txBody>
      </p:sp>
    </p:spTree>
    <p:extLst>
      <p:ext uri="{BB962C8B-B14F-4D97-AF65-F5344CB8AC3E}">
        <p14:creationId xmlns:p14="http://schemas.microsoft.com/office/powerpoint/2010/main" val="145140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9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20</a:t>
            </a:fld>
            <a:endParaRPr lang="en-IN" dirty="0"/>
          </a:p>
        </p:txBody>
      </p:sp>
    </p:spTree>
    <p:extLst>
      <p:ext uri="{BB962C8B-B14F-4D97-AF65-F5344CB8AC3E}">
        <p14:creationId xmlns:p14="http://schemas.microsoft.com/office/powerpoint/2010/main" val="627564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21</a:t>
            </a:fld>
            <a:endParaRPr lang="en-IN" dirty="0"/>
          </a:p>
        </p:txBody>
      </p:sp>
    </p:spTree>
    <p:extLst>
      <p:ext uri="{BB962C8B-B14F-4D97-AF65-F5344CB8AC3E}">
        <p14:creationId xmlns:p14="http://schemas.microsoft.com/office/powerpoint/2010/main" val="1056014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22</a:t>
            </a:fld>
            <a:endParaRPr lang="en-IN" dirty="0"/>
          </a:p>
        </p:txBody>
      </p:sp>
    </p:spTree>
    <p:extLst>
      <p:ext uri="{BB962C8B-B14F-4D97-AF65-F5344CB8AC3E}">
        <p14:creationId xmlns:p14="http://schemas.microsoft.com/office/powerpoint/2010/main" val="1063980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23</a:t>
            </a:fld>
            <a:endParaRPr lang="en-IN" dirty="0"/>
          </a:p>
        </p:txBody>
      </p:sp>
    </p:spTree>
    <p:extLst>
      <p:ext uri="{BB962C8B-B14F-4D97-AF65-F5344CB8AC3E}">
        <p14:creationId xmlns:p14="http://schemas.microsoft.com/office/powerpoint/2010/main" val="4112755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24</a:t>
            </a:fld>
            <a:endParaRPr lang="en-IN" dirty="0"/>
          </a:p>
        </p:txBody>
      </p:sp>
    </p:spTree>
    <p:extLst>
      <p:ext uri="{BB962C8B-B14F-4D97-AF65-F5344CB8AC3E}">
        <p14:creationId xmlns:p14="http://schemas.microsoft.com/office/powerpoint/2010/main" val="390931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25</a:t>
            </a:fld>
            <a:endParaRPr lang="en-IN" dirty="0"/>
          </a:p>
        </p:txBody>
      </p:sp>
    </p:spTree>
    <p:extLst>
      <p:ext uri="{BB962C8B-B14F-4D97-AF65-F5344CB8AC3E}">
        <p14:creationId xmlns:p14="http://schemas.microsoft.com/office/powerpoint/2010/main" val="1070638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26</a:t>
            </a:fld>
            <a:endParaRPr lang="en-IN" dirty="0"/>
          </a:p>
        </p:txBody>
      </p:sp>
    </p:spTree>
    <p:extLst>
      <p:ext uri="{BB962C8B-B14F-4D97-AF65-F5344CB8AC3E}">
        <p14:creationId xmlns:p14="http://schemas.microsoft.com/office/powerpoint/2010/main" val="3911404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27</a:t>
            </a:fld>
            <a:endParaRPr lang="en-IN" dirty="0"/>
          </a:p>
        </p:txBody>
      </p:sp>
    </p:spTree>
    <p:extLst>
      <p:ext uri="{BB962C8B-B14F-4D97-AF65-F5344CB8AC3E}">
        <p14:creationId xmlns:p14="http://schemas.microsoft.com/office/powerpoint/2010/main" val="1220148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28</a:t>
            </a:fld>
            <a:endParaRPr lang="en-IN" dirty="0"/>
          </a:p>
        </p:txBody>
      </p:sp>
    </p:spTree>
    <p:extLst>
      <p:ext uri="{BB962C8B-B14F-4D97-AF65-F5344CB8AC3E}">
        <p14:creationId xmlns:p14="http://schemas.microsoft.com/office/powerpoint/2010/main" val="32491159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29</a:t>
            </a:fld>
            <a:endParaRPr lang="en-IN" dirty="0"/>
          </a:p>
        </p:txBody>
      </p:sp>
    </p:spTree>
    <p:extLst>
      <p:ext uri="{BB962C8B-B14F-4D97-AF65-F5344CB8AC3E}">
        <p14:creationId xmlns:p14="http://schemas.microsoft.com/office/powerpoint/2010/main" val="282987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a:t>
            </a:fld>
            <a:endParaRPr lang="en-IN" dirty="0"/>
          </a:p>
        </p:txBody>
      </p:sp>
    </p:spTree>
    <p:extLst>
      <p:ext uri="{BB962C8B-B14F-4D97-AF65-F5344CB8AC3E}">
        <p14:creationId xmlns:p14="http://schemas.microsoft.com/office/powerpoint/2010/main" val="37226093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30</a:t>
            </a:fld>
            <a:endParaRPr lang="en-IN" dirty="0"/>
          </a:p>
        </p:txBody>
      </p:sp>
    </p:spTree>
    <p:extLst>
      <p:ext uri="{BB962C8B-B14F-4D97-AF65-F5344CB8AC3E}">
        <p14:creationId xmlns:p14="http://schemas.microsoft.com/office/powerpoint/2010/main" val="10127617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31</a:t>
            </a:fld>
            <a:endParaRPr lang="en-IN" dirty="0"/>
          </a:p>
        </p:txBody>
      </p:sp>
    </p:spTree>
    <p:extLst>
      <p:ext uri="{BB962C8B-B14F-4D97-AF65-F5344CB8AC3E}">
        <p14:creationId xmlns:p14="http://schemas.microsoft.com/office/powerpoint/2010/main" val="23582255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32</a:t>
            </a:fld>
            <a:endParaRPr lang="en-IN" dirty="0"/>
          </a:p>
        </p:txBody>
      </p:sp>
    </p:spTree>
    <p:extLst>
      <p:ext uri="{BB962C8B-B14F-4D97-AF65-F5344CB8AC3E}">
        <p14:creationId xmlns:p14="http://schemas.microsoft.com/office/powerpoint/2010/main" val="1432593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33</a:t>
            </a:fld>
            <a:endParaRPr lang="en-IN" dirty="0"/>
          </a:p>
        </p:txBody>
      </p:sp>
    </p:spTree>
    <p:extLst>
      <p:ext uri="{BB962C8B-B14F-4D97-AF65-F5344CB8AC3E}">
        <p14:creationId xmlns:p14="http://schemas.microsoft.com/office/powerpoint/2010/main" val="3052335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34</a:t>
            </a:fld>
            <a:endParaRPr lang="en-IN" dirty="0"/>
          </a:p>
        </p:txBody>
      </p:sp>
    </p:spTree>
    <p:extLst>
      <p:ext uri="{BB962C8B-B14F-4D97-AF65-F5344CB8AC3E}">
        <p14:creationId xmlns:p14="http://schemas.microsoft.com/office/powerpoint/2010/main" val="904553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35</a:t>
            </a:fld>
            <a:endParaRPr lang="en-IN" dirty="0"/>
          </a:p>
        </p:txBody>
      </p:sp>
    </p:spTree>
    <p:extLst>
      <p:ext uri="{BB962C8B-B14F-4D97-AF65-F5344CB8AC3E}">
        <p14:creationId xmlns:p14="http://schemas.microsoft.com/office/powerpoint/2010/main" val="1700572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36</a:t>
            </a:fld>
            <a:endParaRPr lang="en-IN" dirty="0"/>
          </a:p>
        </p:txBody>
      </p:sp>
    </p:spTree>
    <p:extLst>
      <p:ext uri="{BB962C8B-B14F-4D97-AF65-F5344CB8AC3E}">
        <p14:creationId xmlns:p14="http://schemas.microsoft.com/office/powerpoint/2010/main" val="238881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37</a:t>
            </a:fld>
            <a:endParaRPr lang="en-IN" dirty="0"/>
          </a:p>
        </p:txBody>
      </p:sp>
    </p:spTree>
    <p:extLst>
      <p:ext uri="{BB962C8B-B14F-4D97-AF65-F5344CB8AC3E}">
        <p14:creationId xmlns:p14="http://schemas.microsoft.com/office/powerpoint/2010/main" val="2432444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38</a:t>
            </a:fld>
            <a:endParaRPr lang="en-IN" dirty="0"/>
          </a:p>
        </p:txBody>
      </p:sp>
    </p:spTree>
    <p:extLst>
      <p:ext uri="{BB962C8B-B14F-4D97-AF65-F5344CB8AC3E}">
        <p14:creationId xmlns:p14="http://schemas.microsoft.com/office/powerpoint/2010/main" val="24412658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39</a:t>
            </a:fld>
            <a:endParaRPr lang="en-IN" dirty="0"/>
          </a:p>
        </p:txBody>
      </p:sp>
    </p:spTree>
    <p:extLst>
      <p:ext uri="{BB962C8B-B14F-4D97-AF65-F5344CB8AC3E}">
        <p14:creationId xmlns:p14="http://schemas.microsoft.com/office/powerpoint/2010/main" val="146142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40</a:t>
            </a:fld>
            <a:endParaRPr lang="en-IN" dirty="0"/>
          </a:p>
        </p:txBody>
      </p:sp>
    </p:spTree>
    <p:extLst>
      <p:ext uri="{BB962C8B-B14F-4D97-AF65-F5344CB8AC3E}">
        <p14:creationId xmlns:p14="http://schemas.microsoft.com/office/powerpoint/2010/main" val="4033994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41</a:t>
            </a:fld>
            <a:endParaRPr lang="en-IN" dirty="0"/>
          </a:p>
        </p:txBody>
      </p:sp>
    </p:spTree>
    <p:extLst>
      <p:ext uri="{BB962C8B-B14F-4D97-AF65-F5344CB8AC3E}">
        <p14:creationId xmlns:p14="http://schemas.microsoft.com/office/powerpoint/2010/main" val="20001246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42</a:t>
            </a:fld>
            <a:endParaRPr lang="en-IN" dirty="0"/>
          </a:p>
        </p:txBody>
      </p:sp>
    </p:spTree>
    <p:extLst>
      <p:ext uri="{BB962C8B-B14F-4D97-AF65-F5344CB8AC3E}">
        <p14:creationId xmlns:p14="http://schemas.microsoft.com/office/powerpoint/2010/main" val="1882537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43</a:t>
            </a:fld>
            <a:endParaRPr lang="en-IN" dirty="0"/>
          </a:p>
        </p:txBody>
      </p:sp>
    </p:spTree>
    <p:extLst>
      <p:ext uri="{BB962C8B-B14F-4D97-AF65-F5344CB8AC3E}">
        <p14:creationId xmlns:p14="http://schemas.microsoft.com/office/powerpoint/2010/main" val="3093083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44</a:t>
            </a:fld>
            <a:endParaRPr lang="en-IN" dirty="0"/>
          </a:p>
        </p:txBody>
      </p:sp>
    </p:spTree>
    <p:extLst>
      <p:ext uri="{BB962C8B-B14F-4D97-AF65-F5344CB8AC3E}">
        <p14:creationId xmlns:p14="http://schemas.microsoft.com/office/powerpoint/2010/main" val="4126216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45</a:t>
            </a:fld>
            <a:endParaRPr lang="en-IN" dirty="0"/>
          </a:p>
        </p:txBody>
      </p:sp>
    </p:spTree>
    <p:extLst>
      <p:ext uri="{BB962C8B-B14F-4D97-AF65-F5344CB8AC3E}">
        <p14:creationId xmlns:p14="http://schemas.microsoft.com/office/powerpoint/2010/main" val="34746283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46</a:t>
            </a:fld>
            <a:endParaRPr lang="en-IN" dirty="0"/>
          </a:p>
        </p:txBody>
      </p:sp>
    </p:spTree>
    <p:extLst>
      <p:ext uri="{BB962C8B-B14F-4D97-AF65-F5344CB8AC3E}">
        <p14:creationId xmlns:p14="http://schemas.microsoft.com/office/powerpoint/2010/main" val="431242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47</a:t>
            </a:fld>
            <a:endParaRPr lang="en-IN" dirty="0"/>
          </a:p>
        </p:txBody>
      </p:sp>
    </p:spTree>
    <p:extLst>
      <p:ext uri="{BB962C8B-B14F-4D97-AF65-F5344CB8AC3E}">
        <p14:creationId xmlns:p14="http://schemas.microsoft.com/office/powerpoint/2010/main" val="1727625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50</a:t>
            </a:fld>
            <a:endParaRPr lang="en-IN" dirty="0"/>
          </a:p>
        </p:txBody>
      </p:sp>
    </p:spTree>
    <p:extLst>
      <p:ext uri="{BB962C8B-B14F-4D97-AF65-F5344CB8AC3E}">
        <p14:creationId xmlns:p14="http://schemas.microsoft.com/office/powerpoint/2010/main" val="2345048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51</a:t>
            </a:fld>
            <a:endParaRPr lang="en-IN" dirty="0"/>
          </a:p>
        </p:txBody>
      </p:sp>
    </p:spTree>
    <p:extLst>
      <p:ext uri="{BB962C8B-B14F-4D97-AF65-F5344CB8AC3E}">
        <p14:creationId xmlns:p14="http://schemas.microsoft.com/office/powerpoint/2010/main" val="285139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731338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52</a:t>
            </a:fld>
            <a:endParaRPr lang="en-IN" dirty="0"/>
          </a:p>
        </p:txBody>
      </p:sp>
    </p:spTree>
    <p:extLst>
      <p:ext uri="{BB962C8B-B14F-4D97-AF65-F5344CB8AC3E}">
        <p14:creationId xmlns:p14="http://schemas.microsoft.com/office/powerpoint/2010/main" val="26566898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53</a:t>
            </a:fld>
            <a:endParaRPr lang="en-IN" dirty="0"/>
          </a:p>
        </p:txBody>
      </p:sp>
    </p:spTree>
    <p:extLst>
      <p:ext uri="{BB962C8B-B14F-4D97-AF65-F5344CB8AC3E}">
        <p14:creationId xmlns:p14="http://schemas.microsoft.com/office/powerpoint/2010/main" val="6235388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54</a:t>
            </a:fld>
            <a:endParaRPr lang="en-IN" dirty="0"/>
          </a:p>
        </p:txBody>
      </p:sp>
    </p:spTree>
    <p:extLst>
      <p:ext uri="{BB962C8B-B14F-4D97-AF65-F5344CB8AC3E}">
        <p14:creationId xmlns:p14="http://schemas.microsoft.com/office/powerpoint/2010/main" val="35693998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55</a:t>
            </a:fld>
            <a:endParaRPr lang="en-IN" dirty="0"/>
          </a:p>
        </p:txBody>
      </p:sp>
    </p:spTree>
    <p:extLst>
      <p:ext uri="{BB962C8B-B14F-4D97-AF65-F5344CB8AC3E}">
        <p14:creationId xmlns:p14="http://schemas.microsoft.com/office/powerpoint/2010/main" val="2026644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56</a:t>
            </a:fld>
            <a:endParaRPr lang="en-IN" dirty="0"/>
          </a:p>
        </p:txBody>
      </p:sp>
    </p:spTree>
    <p:extLst>
      <p:ext uri="{BB962C8B-B14F-4D97-AF65-F5344CB8AC3E}">
        <p14:creationId xmlns:p14="http://schemas.microsoft.com/office/powerpoint/2010/main" val="8781623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57</a:t>
            </a:fld>
            <a:endParaRPr lang="en-IN" dirty="0"/>
          </a:p>
        </p:txBody>
      </p:sp>
    </p:spTree>
    <p:extLst>
      <p:ext uri="{BB962C8B-B14F-4D97-AF65-F5344CB8AC3E}">
        <p14:creationId xmlns:p14="http://schemas.microsoft.com/office/powerpoint/2010/main" val="41911795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58</a:t>
            </a:fld>
            <a:endParaRPr lang="en-IN" dirty="0"/>
          </a:p>
        </p:txBody>
      </p:sp>
    </p:spTree>
    <p:extLst>
      <p:ext uri="{BB962C8B-B14F-4D97-AF65-F5344CB8AC3E}">
        <p14:creationId xmlns:p14="http://schemas.microsoft.com/office/powerpoint/2010/main" val="231405414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59</a:t>
            </a:fld>
            <a:endParaRPr lang="en-IN" dirty="0"/>
          </a:p>
        </p:txBody>
      </p:sp>
    </p:spTree>
    <p:extLst>
      <p:ext uri="{BB962C8B-B14F-4D97-AF65-F5344CB8AC3E}">
        <p14:creationId xmlns:p14="http://schemas.microsoft.com/office/powerpoint/2010/main" val="48915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60</a:t>
            </a:fld>
            <a:endParaRPr lang="en-IN" dirty="0"/>
          </a:p>
        </p:txBody>
      </p:sp>
    </p:spTree>
    <p:extLst>
      <p:ext uri="{BB962C8B-B14F-4D97-AF65-F5344CB8AC3E}">
        <p14:creationId xmlns:p14="http://schemas.microsoft.com/office/powerpoint/2010/main" val="42842178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61</a:t>
            </a:fld>
            <a:endParaRPr lang="en-IN" dirty="0"/>
          </a:p>
        </p:txBody>
      </p:sp>
    </p:spTree>
    <p:extLst>
      <p:ext uri="{BB962C8B-B14F-4D97-AF65-F5344CB8AC3E}">
        <p14:creationId xmlns:p14="http://schemas.microsoft.com/office/powerpoint/2010/main" val="167503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33280789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62</a:t>
            </a:fld>
            <a:endParaRPr lang="en-IN" dirty="0"/>
          </a:p>
        </p:txBody>
      </p:sp>
    </p:spTree>
    <p:extLst>
      <p:ext uri="{BB962C8B-B14F-4D97-AF65-F5344CB8AC3E}">
        <p14:creationId xmlns:p14="http://schemas.microsoft.com/office/powerpoint/2010/main" val="38320962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63</a:t>
            </a:fld>
            <a:endParaRPr lang="en-IN" dirty="0"/>
          </a:p>
        </p:txBody>
      </p:sp>
    </p:spTree>
    <p:extLst>
      <p:ext uri="{BB962C8B-B14F-4D97-AF65-F5344CB8AC3E}">
        <p14:creationId xmlns:p14="http://schemas.microsoft.com/office/powerpoint/2010/main" val="1810962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64</a:t>
            </a:fld>
            <a:endParaRPr lang="en-IN" dirty="0"/>
          </a:p>
        </p:txBody>
      </p:sp>
    </p:spTree>
    <p:extLst>
      <p:ext uri="{BB962C8B-B14F-4D97-AF65-F5344CB8AC3E}">
        <p14:creationId xmlns:p14="http://schemas.microsoft.com/office/powerpoint/2010/main" val="6869749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65</a:t>
            </a:fld>
            <a:endParaRPr lang="en-IN" dirty="0"/>
          </a:p>
        </p:txBody>
      </p:sp>
    </p:spTree>
    <p:extLst>
      <p:ext uri="{BB962C8B-B14F-4D97-AF65-F5344CB8AC3E}">
        <p14:creationId xmlns:p14="http://schemas.microsoft.com/office/powerpoint/2010/main" val="1631156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66</a:t>
            </a:fld>
            <a:endParaRPr lang="en-IN" dirty="0"/>
          </a:p>
        </p:txBody>
      </p:sp>
    </p:spTree>
    <p:extLst>
      <p:ext uri="{BB962C8B-B14F-4D97-AF65-F5344CB8AC3E}">
        <p14:creationId xmlns:p14="http://schemas.microsoft.com/office/powerpoint/2010/main" val="31572579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IN" smtClean="0"/>
              <a:t>67</a:t>
            </a:fld>
            <a:endParaRPr lang="en-IN" dirty="0"/>
          </a:p>
        </p:txBody>
      </p:sp>
    </p:spTree>
    <p:extLst>
      <p:ext uri="{BB962C8B-B14F-4D97-AF65-F5344CB8AC3E}">
        <p14:creationId xmlns:p14="http://schemas.microsoft.com/office/powerpoint/2010/main" val="381972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7</a:t>
            </a:fld>
            <a:endParaRPr lang="en-IN" dirty="0"/>
          </a:p>
        </p:txBody>
      </p:sp>
    </p:spTree>
    <p:extLst>
      <p:ext uri="{BB962C8B-B14F-4D97-AF65-F5344CB8AC3E}">
        <p14:creationId xmlns:p14="http://schemas.microsoft.com/office/powerpoint/2010/main" val="35370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8</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9</a:t>
            </a:fld>
            <a:endParaRPr lang="en-IN" dirty="0"/>
          </a:p>
        </p:txBody>
      </p:sp>
    </p:spTree>
    <p:extLst>
      <p:ext uri="{BB962C8B-B14F-4D97-AF65-F5344CB8AC3E}">
        <p14:creationId xmlns:p14="http://schemas.microsoft.com/office/powerpoint/2010/main" val="1739321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4.png"/><Relationship Id="rId7" Type="http://schemas.openxmlformats.org/officeDocument/2006/relationships/image" Target="../media/image10.svg"/><Relationship Id="rId2" Type="http://schemas.openxmlformats.org/officeDocument/2006/relationships/slideMaster" Target="../slideMasters/slideMaster1.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1.png"/><Relationship Id="rId7" Type="http://schemas.openxmlformats.org/officeDocument/2006/relationships/image" Target="../media/image60.sv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40.sv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audio" Target="../media/audio1.wav"/><Relationship Id="rId6" Type="http://schemas.openxmlformats.org/officeDocument/2006/relationships/image" Target="../media/image80.sv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audio" Target="../media/audio1.wav"/><Relationship Id="rId5" Type="http://schemas.openxmlformats.org/officeDocument/2006/relationships/audio" Target="../media/audio1.wav"/><Relationship Id="rId4" Type="http://schemas.microsoft.com/office/2007/relationships/hdphoto" Target="../media/hdphoto1.wdp"/></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3876503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637136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7" name="arrow.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810107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8"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000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671652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smtClean="0"/>
              <a:t>Click to edit Master title style</a:t>
            </a:r>
            <a:endParaRPr lang="en-US"/>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3857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161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631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768970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640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4"/>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719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484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5"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smtClean="0"/>
              <a:t>Click icon to add picture</a:t>
            </a:r>
            <a:endParaRPr lang="en-IN" dirty="0"/>
          </a:p>
        </p:txBody>
      </p:sp>
    </p:spTree>
    <p:extLst>
      <p:ext uri="{BB962C8B-B14F-4D97-AF65-F5344CB8AC3E}">
        <p14:creationId xmlns:p14="http://schemas.microsoft.com/office/powerpoint/2010/main" val="337689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smtClean="0"/>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Tree>
    <p:extLst>
      <p:ext uri="{BB962C8B-B14F-4D97-AF65-F5344CB8AC3E}">
        <p14:creationId xmlns:p14="http://schemas.microsoft.com/office/powerpoint/2010/main" val="3905069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spTree>
    <p:extLst>
      <p:ext uri="{BB962C8B-B14F-4D97-AF65-F5344CB8AC3E}">
        <p14:creationId xmlns:p14="http://schemas.microsoft.com/office/powerpoint/2010/main" val="3974696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smtClean="0"/>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28823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FA824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140966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084283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92118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smtClean="0"/>
              <a:t>Click icon to add picture</a:t>
            </a:r>
            <a:endParaRPr lang="en-IN"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Executive 01</a:t>
            </a:r>
          </a:p>
        </p:txBody>
      </p:sp>
    </p:spTree>
    <p:extLst>
      <p:ext uri="{BB962C8B-B14F-4D97-AF65-F5344CB8AC3E}">
        <p14:creationId xmlns:p14="http://schemas.microsoft.com/office/powerpoint/2010/main" val="2882832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smtClean="0"/>
              <a:t>Click icon to add picture</a:t>
            </a:r>
            <a:endParaRPr lang="en-IN" dirty="0"/>
          </a:p>
        </p:txBody>
      </p:sp>
    </p:spTree>
    <p:extLst>
      <p:ext uri="{BB962C8B-B14F-4D97-AF65-F5344CB8AC3E}">
        <p14:creationId xmlns:p14="http://schemas.microsoft.com/office/powerpoint/2010/main" val="2750495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dirty="0"/>
              <a:t>Website </a:t>
            </a:r>
            <a:r>
              <a:rPr lang="en-US" dirty="0" err="1"/>
              <a:t>url</a:t>
            </a:r>
            <a:r>
              <a:rPr lang="en-US"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EC519AB8-2D8F-4EE5-B4E4-7A48430A4C96}"/>
              </a:ext>
            </a:extLst>
          </p:cNvPr>
          <p:cNvSpPr>
            <a:spLocks noGrp="1"/>
          </p:cNvSpPr>
          <p:nvPr>
            <p:ph type="title"/>
          </p:nvPr>
        </p:nvSpPr>
        <p:spPr>
          <a:xfrm>
            <a:off x="6372998" y="3309109"/>
            <a:ext cx="5163222" cy="673365"/>
          </a:xfrm>
          <a:noFill/>
        </p:spPr>
        <p:txBody>
          <a:bodyPr wrap="square" rtlCol="0">
            <a:noAutofit/>
          </a:bodyPr>
          <a:lstStyle>
            <a:lvl1pPr>
              <a:defRPr lang="en-US" sz="6000" b="1" cap="all" baseline="0">
                <a:solidFill>
                  <a:schemeClr val="accent4"/>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425430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8" name="arrow.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smtClean="0"/>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email</a:t>
            </a:r>
            <a:endParaRPr lang="en-IN" dirty="0"/>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dirty="0"/>
              <a:t>Website </a:t>
            </a:r>
            <a:r>
              <a:rPr lang="en-US" dirty="0" err="1"/>
              <a:t>url</a:t>
            </a:r>
            <a:r>
              <a:rPr lang="en-US" dirty="0"/>
              <a:t> here</a:t>
            </a:r>
          </a:p>
        </p:txBody>
      </p:sp>
      <p:pic>
        <p:nvPicPr>
          <p:cNvPr id="18"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6541475" y="4452337"/>
            <a:ext cx="387795" cy="387795"/>
          </a:xfrm>
          <a:prstGeom prst="rect">
            <a:avLst/>
          </a:prstGeom>
        </p:spPr>
      </p:pic>
      <p:pic>
        <p:nvPicPr>
          <p:cNvPr id="23"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32666C42-DD4B-4BFA-BE15-4D20CFD5DD60}"/>
              </a:ext>
            </a:extLst>
          </p:cNvPr>
          <p:cNvSpPr>
            <a:spLocks noGrp="1"/>
          </p:cNvSpPr>
          <p:nvPr>
            <p:ph type="title"/>
          </p:nvPr>
        </p:nvSpPr>
        <p:spPr>
          <a:xfrm>
            <a:off x="6347744" y="3275218"/>
            <a:ext cx="5188475" cy="826628"/>
          </a:xfrm>
          <a:noFill/>
        </p:spPr>
        <p:txBody>
          <a:bodyPr wrap="square" rtlCol="0">
            <a:noAutofit/>
          </a:bodyPr>
          <a:lstStyle>
            <a:lvl1pPr>
              <a:defRPr lang="en-US" sz="6000" b="1" cap="all" baseline="0">
                <a:solidFill>
                  <a:schemeClr val="bg1"/>
                </a:solidFill>
                <a:ea typeface="+mn-ea"/>
                <a:cs typeface="+mn-cs"/>
              </a:defRPr>
            </a:lvl1pPr>
          </a:lstStyle>
          <a:p>
            <a:pPr marL="0" lvl="0"/>
            <a:r>
              <a:rPr lang="en-US" smtClean="0"/>
              <a:t>Click to edit Master title style</a:t>
            </a:r>
            <a:endParaRPr lang="en-US" dirty="0"/>
          </a:p>
        </p:txBody>
      </p:sp>
    </p:spTree>
    <p:extLst>
      <p:ext uri="{BB962C8B-B14F-4D97-AF65-F5344CB8AC3E}">
        <p14:creationId xmlns:p14="http://schemas.microsoft.com/office/powerpoint/2010/main" val="2171952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9"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928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5"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smtClean="0"/>
              <a:t>Click to edit Master title style</a:t>
            </a:r>
            <a:endParaRPr lang="en-IN"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IN" smtClean="0"/>
              <a:pPr/>
              <a:t>‹#›</a:t>
            </a:fld>
            <a:endParaRPr lang="en-IN"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133163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4" name="Title 3">
            <a:extLst>
              <a:ext uri="{FF2B5EF4-FFF2-40B4-BE49-F238E27FC236}">
                <a16:creationId xmlns:a16="http://schemas.microsoft.com/office/drawing/2014/main" id="{48706DBD-D7E1-4734-A193-C7FE296EA001}"/>
              </a:ext>
            </a:extLst>
          </p:cNvPr>
          <p:cNvSpPr>
            <a:spLocks noGrp="1"/>
          </p:cNvSpPr>
          <p:nvPr>
            <p:ph type="title"/>
          </p:nvPr>
        </p:nvSpPr>
        <p:spPr>
          <a:xfrm>
            <a:off x="515938" y="365125"/>
            <a:ext cx="10837862" cy="1325563"/>
          </a:xfrm>
        </p:spPr>
        <p:txBody>
          <a:bodyPr/>
          <a:lstStyle/>
          <a:p>
            <a:r>
              <a:rPr lang="en-US" smtClean="0"/>
              <a:t>Click to edit Master title style</a:t>
            </a:r>
            <a:endParaRPr lang="en-US"/>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9691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13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 name="Title 1">
            <a:extLst>
              <a:ext uri="{FF2B5EF4-FFF2-40B4-BE49-F238E27FC236}">
                <a16:creationId xmlns:a16="http://schemas.microsoft.com/office/drawing/2014/main" id="{ED1E32FD-35A0-490A-BE40-FBF894A7EC77}"/>
              </a:ext>
            </a:extLst>
          </p:cNvPr>
          <p:cNvSpPr>
            <a:spLocks noGrp="1"/>
          </p:cNvSpPr>
          <p:nvPr>
            <p:ph type="title"/>
          </p:nvPr>
        </p:nvSpPr>
        <p:spPr>
          <a:xfrm>
            <a:off x="515938" y="365125"/>
            <a:ext cx="10837862" cy="1325563"/>
          </a:xfrm>
        </p:spPr>
        <p:txBody>
          <a:bodyPr/>
          <a:lstStyle/>
          <a:p>
            <a:r>
              <a:rPr lang="en-US" smtClean="0"/>
              <a:t>Click to edit Master title style</a:t>
            </a:r>
            <a:endParaRPr lang="en-US"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7748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134578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036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smtClean="0"/>
              <a:t>Click icon to add picture</a:t>
            </a:r>
            <a:endParaRPr lang="en-IN"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Tree>
    <p:extLst>
      <p:ext uri="{BB962C8B-B14F-4D97-AF65-F5344CB8AC3E}">
        <p14:creationId xmlns:p14="http://schemas.microsoft.com/office/powerpoint/2010/main" val="1696208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536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smtClean="0"/>
              <a:t>Click icon to add picture</a:t>
            </a:r>
            <a:endParaRPr lang="en-IN" dirty="0"/>
          </a:p>
        </p:txBody>
      </p:sp>
    </p:spTree>
    <p:extLst>
      <p:ext uri="{BB962C8B-B14F-4D97-AF65-F5344CB8AC3E}">
        <p14:creationId xmlns:p14="http://schemas.microsoft.com/office/powerpoint/2010/main" val="196998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bg>
      <p:bgPr>
        <a:gradFill flip="none" rotWithShape="1">
          <a:gsLst>
            <a:gs pos="100000">
              <a:srgbClr val="646C78"/>
            </a:gs>
            <a:gs pos="13000">
              <a:srgbClr val="FC904E"/>
            </a:gs>
            <a:gs pos="0">
              <a:srgbClr val="F45A1C"/>
            </a:gs>
            <a:gs pos="100000">
              <a:srgbClr val="9D5982"/>
            </a:gs>
            <a:gs pos="100000">
              <a:schemeClr val="accent3"/>
            </a:gs>
          </a:gsLst>
          <a:lin ang="0" scaled="1"/>
          <a:tileRect/>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smtClean="0"/>
              <a:t>Click icon to add picture</a:t>
            </a:r>
            <a:endParaRPr lang="en-IN"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Tree>
    <p:extLst>
      <p:ext uri="{BB962C8B-B14F-4D97-AF65-F5344CB8AC3E}">
        <p14:creationId xmlns:p14="http://schemas.microsoft.com/office/powerpoint/2010/main" val="1741033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dirty="0"/>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smtClean="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4"/>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dirty="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F97E3D"/>
          </a:solidFill>
          <a:ln>
            <a:solidFill>
              <a:srgbClr val="F97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IN" dirty="0"/>
              <a:t>icon</a:t>
            </a:r>
          </a:p>
        </p:txBody>
      </p:sp>
    </p:spTree>
    <p:extLst>
      <p:ext uri="{BB962C8B-B14F-4D97-AF65-F5344CB8AC3E}">
        <p14:creationId xmlns:p14="http://schemas.microsoft.com/office/powerpoint/2010/main" val="891400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smtClean="0"/>
              <a:t>Click to edit Master title style</a:t>
            </a:r>
            <a:endParaRPr lang="en-IN"/>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64760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IN" smtClean="0"/>
              <a:pPr/>
              <a:t>‹#›</a:t>
            </a:fld>
            <a:endParaRPr lang="en-IN" dirty="0"/>
          </a:p>
        </p:txBody>
      </p:sp>
      <p:grpSp>
        <p:nvGrpSpPr>
          <p:cNvPr id="11" name="Group 10">
            <a:extLst>
              <a:ext uri="{FF2B5EF4-FFF2-40B4-BE49-F238E27FC236}">
                <a16:creationId xmlns:a16="http://schemas.microsoft.com/office/drawing/2014/main" id="{322A2F12-9117-4B68-80A7-10EC293F01F8}"/>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AAF7CCD5-D217-463B-844E-D697B3459C91}"/>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470AB33E-36FA-416E-9307-1C85125C0DA4}"/>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52518C90-D74B-4D84-AE06-554644DE33DC}"/>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79954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1" name="arrow.wav"/>
          </p:stSnd>
        </p:sndAc>
      </p:transition>
    </mc:Choice>
    <mc:Fallback xmlns="">
      <p:transition spd="slow">
        <p:fade/>
        <p:sndAc>
          <p:stSnd>
            <p:snd r:embed="rId4"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audio" Target="../media/audio1.wav"/><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audio" Target="../media/audio1.wav"/><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C567A">
                <a:alpha val="91000"/>
              </a:srgbClr>
            </a:gs>
            <a:gs pos="13000">
              <a:srgbClr val="FC904E"/>
            </a:gs>
            <a:gs pos="0">
              <a:srgbClr val="F45A1C"/>
            </a:gs>
            <a:gs pos="100000">
              <a:srgbClr val="9D5982"/>
            </a:gs>
            <a:gs pos="100000">
              <a:schemeClr val="accent3"/>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30-11-2018</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75" r:id="rId9"/>
    <p:sldLayoutId id="2147483664" r:id="rId10"/>
    <p:sldLayoutId id="2147483665" r:id="rId11"/>
    <p:sldLayoutId id="2147483666" r:id="rId12"/>
    <p:sldLayoutId id="2147483667" r:id="rId13"/>
    <p:sldLayoutId id="2147483668" r:id="rId14"/>
    <p:sldLayoutId id="2147483669" r:id="rId15"/>
    <p:sldLayoutId id="2147483671" r:id="rId16"/>
    <p:sldLayoutId id="2147483672" r:id="rId17"/>
    <p:sldLayoutId id="2147483674" r:id="rId18"/>
    <p:sldLayoutId id="2147483673"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1" name="arrow.wav"/>
          </p:stSnd>
        </p:sndAc>
      </p:transition>
    </mc:Choice>
    <mc:Fallback xmlns="">
      <p:transition spd="slow">
        <p:fade/>
        <p:sndAc>
          <p:stSnd>
            <p:snd r:embed="rId22" name="arrow.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2C567A">
                <a:alpha val="91000"/>
              </a:srgbClr>
            </a:gs>
            <a:gs pos="13000">
              <a:srgbClr val="FC904E"/>
            </a:gs>
            <a:gs pos="0">
              <a:srgbClr val="F45A1C"/>
            </a:gs>
            <a:gs pos="100000">
              <a:srgbClr val="9D5982"/>
            </a:gs>
            <a:gs pos="100000">
              <a:schemeClr val="accent3"/>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IN" smtClean="0"/>
              <a:t>30-11-2018</a:t>
            </a:fld>
            <a:endParaRPr lang="en-IN"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IN" smtClean="0"/>
              <a:t>‹#›</a:t>
            </a:fld>
            <a:endParaRPr lang="en-IN" dirty="0"/>
          </a:p>
        </p:txBody>
      </p:sp>
    </p:spTree>
    <p:extLst>
      <p:ext uri="{BB962C8B-B14F-4D97-AF65-F5344CB8AC3E}">
        <p14:creationId xmlns:p14="http://schemas.microsoft.com/office/powerpoint/2010/main" val="37825105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1" name="arrow.wav"/>
          </p:stSnd>
        </p:sndAc>
      </p:transition>
    </mc:Choice>
    <mc:Fallback xmlns="">
      <p:transition spd="slow">
        <p:fade/>
        <p:sndAc>
          <p:stSnd>
            <p:snd r:embed="rId22" name="arrow.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8.jpe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31.JP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3.xml"/><Relationship Id="rId5" Type="http://schemas.openxmlformats.org/officeDocument/2006/relationships/audio" Target="../media/audio1.wav"/><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50.xml"/><Relationship Id="rId3" Type="http://schemas.openxmlformats.org/officeDocument/2006/relationships/audio" Target="../media/audio1.wav"/><Relationship Id="rId7" Type="http://schemas.openxmlformats.org/officeDocument/2006/relationships/slide" Target="slide5.xml"/><Relationship Id="rId12" Type="http://schemas.openxmlformats.org/officeDocument/2006/relationships/slide" Target="slide44.xml"/><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8.jpeg"/><Relationship Id="rId11" Type="http://schemas.openxmlformats.org/officeDocument/2006/relationships/slide" Target="slide43.xml"/><Relationship Id="rId5" Type="http://schemas.openxmlformats.org/officeDocument/2006/relationships/image" Target="../media/image11.png"/><Relationship Id="rId10" Type="http://schemas.openxmlformats.org/officeDocument/2006/relationships/slide" Target="slide24.xml"/><Relationship Id="rId4" Type="http://schemas.openxmlformats.org/officeDocument/2006/relationships/image" Target="../media/image10.png"/><Relationship Id="rId9" Type="http://schemas.openxmlformats.org/officeDocument/2006/relationships/slide" Target="slide19.xml"/><Relationship Id="rId14" Type="http://schemas.openxmlformats.org/officeDocument/2006/relationships/slide" Target="slide64.xml"/><Relationship Id="rId22" Type="http://schemas.openxmlformats.org/officeDocument/2006/relationships/audio" Target="../media/audio1.wav"/></Relationships>
</file>

<file path=ppt/slides/_rels/slide3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50.jpeg"/><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5.jpeg"/><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57.jpeg"/><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59.jpeg"/><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60.jpeg"/><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61.jpeg"/><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62.jpeg"/><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63.jpeg"/><Relationship Id="rId4" Type="http://schemas.openxmlformats.org/officeDocument/2006/relationships/slide" Target="slide3.xml"/></Relationships>
</file>

<file path=ppt/slides/_rels/slide4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64.jpeg"/><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65.jpeg"/><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audio" Target="../media/audio1.wav"/><Relationship Id="rId1" Type="http://schemas.openxmlformats.org/officeDocument/2006/relationships/slideLayout" Target="../slideLayouts/slideLayout5.xml"/><Relationship Id="rId5" Type="http://schemas.openxmlformats.org/officeDocument/2006/relationships/audio" Target="../media/audio1.wav"/><Relationship Id="rId4" Type="http://schemas.openxmlformats.org/officeDocument/2006/relationships/image" Target="../media/image68.jpeg"/></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5.jpg"/><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70.jpeg"/><Relationship Id="rId4" Type="http://schemas.openxmlformats.org/officeDocument/2006/relationships/slide" Target="slide3.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71.jpeg"/><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72.jpeg"/><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73.jpeg"/><Relationship Id="rId4" Type="http://schemas.openxmlformats.org/officeDocument/2006/relationships/slide" Target="slide3.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74.jpeg"/><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75.jpeg"/><Relationship Id="rId4" Type="http://schemas.openxmlformats.org/officeDocument/2006/relationships/slide" Target="slide3.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76.jpeg"/><Relationship Id="rId4" Type="http://schemas.openxmlformats.org/officeDocument/2006/relationships/slide" Target="slide3.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77.jpeg"/><Relationship Id="rId4" Type="http://schemas.openxmlformats.org/officeDocument/2006/relationships/slide" Target="slide3.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74.jpeg"/><Relationship Id="rId4" Type="http://schemas.openxmlformats.org/officeDocument/2006/relationships/slide" Target="slide3.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78.jpe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audio" Target="../media/audio1.wav"/><Relationship Id="rId5" Type="http://schemas.openxmlformats.org/officeDocument/2006/relationships/image" Target="../media/image16.JPG"/><Relationship Id="rId4" Type="http://schemas.openxmlformats.org/officeDocument/2006/relationships/slide" Target="slide3.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79.jpeg"/><Relationship Id="rId4" Type="http://schemas.openxmlformats.org/officeDocument/2006/relationships/slide" Target="slide3.xml"/></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80.jpeg"/><Relationship Id="rId4" Type="http://schemas.openxmlformats.org/officeDocument/2006/relationships/slide" Target="slide3.xml"/></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81.jpeg"/><Relationship Id="rId4" Type="http://schemas.openxmlformats.org/officeDocument/2006/relationships/slide" Target="slide3.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audio" Target="../media/audio1.wav"/><Relationship Id="rId5" Type="http://schemas.openxmlformats.org/officeDocument/2006/relationships/image" Target="../media/image82.jpeg"/><Relationship Id="rId4" Type="http://schemas.openxmlformats.org/officeDocument/2006/relationships/slide" Target="slide3.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83.jpg"/><Relationship Id="rId4" Type="http://schemas.openxmlformats.org/officeDocument/2006/relationships/slide" Target="slide3.xml"/></Relationships>
</file>

<file path=ppt/slides/_rels/slide65.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audio" Target="../media/audio1.wav"/><Relationship Id="rId7" Type="http://schemas.openxmlformats.org/officeDocument/2006/relationships/image" Target="../media/image84.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audio" Target="../media/audio1.wav"/></Relationships>
</file>

<file path=ppt/slides/_rels/slide6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86.jpe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1.png"/><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5.xml"/><Relationship Id="rId1" Type="http://schemas.openxmlformats.org/officeDocument/2006/relationships/slideLayout" Target="../slideLayouts/slideLayout11.xml"/><Relationship Id="rId6" Type="http://schemas.openxmlformats.org/officeDocument/2006/relationships/audio" Target="../media/audio1.wav"/><Relationship Id="rId5" Type="http://schemas.openxmlformats.org/officeDocument/2006/relationships/hyperlink" Target="https://docs.google.com/document/d/1xzepIQR4Ro7Q3cGXgFPrtomx221p2xeo6eN37MeJcSU/edit?usp=sharing" TargetMode="External"/><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0.gif"/><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315515" y="3761098"/>
            <a:ext cx="5569676" cy="1037570"/>
          </a:xfrm>
        </p:spPr>
        <p:txBody>
          <a:bodyPr/>
          <a:lstStyle/>
          <a:p>
            <a:r>
              <a:rPr lang="en-IN" sz="2800" dirty="0" smtClean="0">
                <a:solidFill>
                  <a:srgbClr val="FF6600"/>
                </a:solidFill>
              </a:rPr>
              <a:t>Written exam preparation</a:t>
            </a:r>
            <a:endParaRPr lang="en-IN" sz="2800" dirty="0">
              <a:solidFill>
                <a:srgbClr val="FF6600"/>
              </a:solidFill>
            </a:endParaRP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10812" y="966651"/>
            <a:ext cx="5305661" cy="4872445"/>
          </a:xfrm>
        </p:spPr>
      </p:pic>
      <p:pic>
        <p:nvPicPr>
          <p:cNvPr id="4" name="Picture 3"/>
          <p:cNvPicPr>
            <a:picLocks noChangeAspect="1"/>
          </p:cNvPicPr>
          <p:nvPr/>
        </p:nvPicPr>
        <p:blipFill>
          <a:blip r:embed="rId5"/>
          <a:stretch>
            <a:fillRect/>
          </a:stretch>
        </p:blipFill>
        <p:spPr>
          <a:xfrm>
            <a:off x="6016473" y="2771882"/>
            <a:ext cx="2450804" cy="1261981"/>
          </a:xfrm>
          <a:prstGeom prst="rect">
            <a:avLst/>
          </a:prstGeom>
        </p:spPr>
      </p:pic>
    </p:spTree>
    <p:extLst>
      <p:ext uri="{BB962C8B-B14F-4D97-AF65-F5344CB8AC3E}">
        <p14:creationId xmlns:p14="http://schemas.microsoft.com/office/powerpoint/2010/main" val="3737989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10</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b="0" cap="none" dirty="0" smtClean="0">
                <a:solidFill>
                  <a:schemeClr val="dk1"/>
                </a:solidFill>
                <a:latin typeface="Rockwell Condensed" panose="02060603050405020104" pitchFamily="18" charset="0"/>
                <a:ea typeface="Calibri"/>
                <a:cs typeface="Calibri"/>
                <a:sym typeface="Calibri"/>
              </a:rPr>
              <a:t>Yield Sign</a:t>
            </a:r>
            <a:endParaRPr lang="en-US" sz="6600" dirty="0">
              <a:latin typeface="Rockwell Condensed" panose="02060603050405020104" pitchFamily="18" charset="0"/>
            </a:endParaRPr>
          </a:p>
        </p:txBody>
      </p:sp>
      <p:sp>
        <p:nvSpPr>
          <p:cNvPr id="17" name="Content Placeholder 16"/>
          <p:cNvSpPr>
            <a:spLocks noGrp="1"/>
          </p:cNvSpPr>
          <p:nvPr>
            <p:ph idx="16"/>
          </p:nvPr>
        </p:nvSpPr>
        <p:spPr>
          <a:xfrm>
            <a:off x="8527490" y="3609891"/>
            <a:ext cx="3445566" cy="495389"/>
          </a:xfrm>
        </p:spPr>
        <p:txBody>
          <a:bodyPr/>
          <a:lstStyle/>
          <a:p>
            <a:pPr lvl="0" algn="l">
              <a:spcBef>
                <a:spcPts val="0"/>
              </a:spcBef>
              <a:buClr>
                <a:srgbClr val="000000"/>
              </a:buClr>
              <a:buSzPts val="2960"/>
            </a:pPr>
            <a:r>
              <a:rPr lang="en-US" sz="2400" b="0" cap="none" dirty="0">
                <a:solidFill>
                  <a:srgbClr val="000000"/>
                </a:solidFill>
                <a:latin typeface="Calibri"/>
                <a:ea typeface="Calibri"/>
                <a:cs typeface="Calibri"/>
                <a:sym typeface="Calibri"/>
              </a:rPr>
              <a:t>The three-sided (triangle) sign tells you to give the right-of-way to all vehicles and pedestrians near you. Slow down to a safe speed and stop if necessary.</a:t>
            </a:r>
            <a:endParaRPr lang="en-US" sz="2400" dirty="0"/>
          </a:p>
          <a:p>
            <a:pPr lvl="0" algn="l">
              <a:spcBef>
                <a:spcPts val="592"/>
              </a:spcBef>
              <a:buClr>
                <a:srgbClr val="000000"/>
              </a:buClr>
              <a:buSzPts val="2960"/>
            </a:pPr>
            <a:endParaRPr lang="en-US" sz="2400" b="0" cap="none" dirty="0" smtClean="0">
              <a:solidFill>
                <a:srgbClr val="000000"/>
              </a:solidFill>
              <a:latin typeface="Calibri"/>
              <a:ea typeface="Calibri"/>
              <a:cs typeface="Calibri"/>
              <a:sym typeface="Calibri"/>
            </a:endParaRPr>
          </a:p>
          <a:p>
            <a:pPr lvl="0" algn="l">
              <a:spcBef>
                <a:spcPts val="592"/>
              </a:spcBef>
              <a:buClr>
                <a:srgbClr val="000000"/>
              </a:buClr>
              <a:buSzPts val="2960"/>
            </a:pPr>
            <a:r>
              <a:rPr lang="en-US" sz="2400" b="0" cap="none" dirty="0" smtClean="0">
                <a:solidFill>
                  <a:srgbClr val="000000"/>
                </a:solidFill>
                <a:latin typeface="Calibri"/>
                <a:ea typeface="Calibri"/>
                <a:cs typeface="Calibri"/>
                <a:sym typeface="Calibri"/>
              </a:rPr>
              <a:t>When </a:t>
            </a:r>
            <a:r>
              <a:rPr lang="en-US" sz="2400" b="0" cap="none" dirty="0">
                <a:solidFill>
                  <a:srgbClr val="000000"/>
                </a:solidFill>
                <a:latin typeface="Calibri"/>
                <a:ea typeface="Calibri"/>
                <a:cs typeface="Calibri"/>
                <a:sym typeface="Calibri"/>
              </a:rPr>
              <a:t>stopping, do so at a marked crosswalk or before entering the intersection</a:t>
            </a:r>
            <a:endParaRPr lang="en-US" sz="2400" dirty="0">
              <a:latin typeface="+mn-lt"/>
            </a:endParaRPr>
          </a:p>
        </p:txBody>
      </p:sp>
      <p:pic>
        <p:nvPicPr>
          <p:cNvPr id="3" name="Picture Placeholder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5758" r="5758"/>
          <a:stretch>
            <a:fillRect/>
          </a:stretch>
        </p:blipFill>
        <p:spPr>
          <a:effectLst>
            <a:softEdge rad="317500"/>
          </a:effectLst>
        </p:spPr>
      </p:pic>
    </p:spTree>
    <p:extLst>
      <p:ext uri="{BB962C8B-B14F-4D97-AF65-F5344CB8AC3E}">
        <p14:creationId xmlns:p14="http://schemas.microsoft.com/office/powerpoint/2010/main" val="2403540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11</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1067498" y="3798277"/>
            <a:ext cx="10064539" cy="495389"/>
          </a:xfrm>
        </p:spPr>
        <p:txBody>
          <a:bodyPr/>
          <a:lstStyle/>
          <a:p>
            <a:pPr lvl="0">
              <a:spcBef>
                <a:spcPts val="0"/>
              </a:spcBef>
              <a:buClr>
                <a:schemeClr val="dk1"/>
              </a:buClr>
              <a:buSzPts val="3200"/>
            </a:pPr>
            <a:r>
              <a:rPr lang="en-US" sz="3200" b="0" cap="none" dirty="0">
                <a:solidFill>
                  <a:schemeClr val="dk1"/>
                </a:solidFill>
                <a:latin typeface="Calibri"/>
                <a:ea typeface="Calibri"/>
                <a:cs typeface="Calibri"/>
                <a:sym typeface="Calibri"/>
              </a:rPr>
              <a:t>You also may see YIELD signs on expressway ramps. These signs are posted when there is no extra lane where drivers may speed up to merge with expressway traffic.</a:t>
            </a:r>
            <a:endParaRPr lang="en-US" sz="3200" dirty="0"/>
          </a:p>
          <a:p>
            <a:pPr marL="342900" lvl="0" indent="-139700">
              <a:spcBef>
                <a:spcPts val="640"/>
              </a:spcBef>
              <a:buClr>
                <a:schemeClr val="dk1"/>
              </a:buClr>
              <a:buSzPts val="3200"/>
            </a:pPr>
            <a:endParaRPr lang="en-US" sz="3200" b="0" cap="none" dirty="0">
              <a:solidFill>
                <a:schemeClr val="dk1"/>
              </a:solidFill>
              <a:latin typeface="Calibri"/>
              <a:ea typeface="Calibri"/>
              <a:cs typeface="Calibri"/>
              <a:sym typeface="Calibri"/>
            </a:endParaRPr>
          </a:p>
          <a:p>
            <a:endParaRPr lang="en-US" sz="3200" dirty="0">
              <a:latin typeface="Rockwell Condensed" panose="02060603050405020104" pitchFamily="18" charset="0"/>
            </a:endParaRPr>
          </a:p>
        </p:txBody>
      </p:sp>
      <p:sp>
        <p:nvSpPr>
          <p:cNvPr id="6" name="Rectangle 5"/>
          <p:cNvSpPr/>
          <p:nvPr/>
        </p:nvSpPr>
        <p:spPr>
          <a:xfrm>
            <a:off x="3868615" y="1631852"/>
            <a:ext cx="4487594" cy="4332850"/>
          </a:xfrm>
          <a:prstGeom prst="rect">
            <a:avLst/>
          </a:prstGeom>
          <a:solidFill>
            <a:srgbClr val="9080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631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12</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dirty="0" smtClean="0">
                <a:latin typeface="Rockwell Condensed" panose="02060603050405020104" pitchFamily="18" charset="0"/>
              </a:rPr>
              <a:t>Do not enter</a:t>
            </a:r>
            <a:endParaRPr lang="en-US" sz="6600" dirty="0">
              <a:latin typeface="Rockwell Condensed" panose="02060603050405020104" pitchFamily="18" charset="0"/>
            </a:endParaRPr>
          </a:p>
        </p:txBody>
      </p:sp>
      <p:sp>
        <p:nvSpPr>
          <p:cNvPr id="17" name="Content Placeholder 16"/>
          <p:cNvSpPr>
            <a:spLocks noGrp="1"/>
          </p:cNvSpPr>
          <p:nvPr>
            <p:ph idx="16"/>
          </p:nvPr>
        </p:nvSpPr>
        <p:spPr>
          <a:xfrm>
            <a:off x="8527490" y="3609891"/>
            <a:ext cx="3445566" cy="495389"/>
          </a:xfrm>
        </p:spPr>
        <p:txBody>
          <a:bodyPr/>
          <a:lstStyle/>
          <a:p>
            <a:pPr lvl="0" algn="just"/>
            <a:r>
              <a:rPr lang="en-US" sz="2400" b="0" cap="none" dirty="0">
                <a:solidFill>
                  <a:schemeClr val="dk1"/>
                </a:solidFill>
                <a:latin typeface="Calibri"/>
                <a:ea typeface="Calibri"/>
                <a:cs typeface="Calibri"/>
                <a:sym typeface="Calibri"/>
              </a:rPr>
              <a:t>This sign is posted on one-way streets and other roadways you are not allowed to enter. You also will see this sign if you try to enter an expressway ramp in the wrong direction.</a:t>
            </a:r>
          </a:p>
          <a:p>
            <a:pPr algn="just"/>
            <a:endParaRPr lang="en-US" sz="2400" dirty="0">
              <a:latin typeface="+mn-lt"/>
            </a:endParaRPr>
          </a:p>
        </p:txBody>
      </p:sp>
      <p:pic>
        <p:nvPicPr>
          <p:cNvPr id="6" name="Picture Placeholder 5"/>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556" b="556"/>
          <a:stretch>
            <a:fillRect/>
          </a:stretch>
        </p:blipFill>
        <p:spPr>
          <a:effectLst>
            <a:softEdge rad="317500"/>
          </a:effectLst>
        </p:spPr>
      </p:pic>
    </p:spTree>
    <p:extLst>
      <p:ext uri="{BB962C8B-B14F-4D97-AF65-F5344CB8AC3E}">
        <p14:creationId xmlns:p14="http://schemas.microsoft.com/office/powerpoint/2010/main" val="2116444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13</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b="0" cap="none" dirty="0" smtClean="0">
                <a:solidFill>
                  <a:schemeClr val="dk1"/>
                </a:solidFill>
                <a:latin typeface="Rockwell Condensed" panose="02060603050405020104" pitchFamily="18" charset="0"/>
                <a:ea typeface="Calibri"/>
                <a:cs typeface="Calibri"/>
                <a:sym typeface="Calibri"/>
              </a:rPr>
              <a:t>Speed Limit</a:t>
            </a:r>
            <a:endParaRPr lang="en-US" sz="6600" dirty="0">
              <a:latin typeface="Rockwell Condensed" panose="02060603050405020104" pitchFamily="18" charset="0"/>
            </a:endParaRPr>
          </a:p>
        </p:txBody>
      </p:sp>
      <p:sp>
        <p:nvSpPr>
          <p:cNvPr id="17" name="Content Placeholder 16"/>
          <p:cNvSpPr>
            <a:spLocks noGrp="1"/>
          </p:cNvSpPr>
          <p:nvPr>
            <p:ph idx="16"/>
          </p:nvPr>
        </p:nvSpPr>
        <p:spPr>
          <a:xfrm>
            <a:off x="8527490" y="3609891"/>
            <a:ext cx="3445566" cy="495389"/>
          </a:xfrm>
        </p:spPr>
        <p:txBody>
          <a:bodyPr/>
          <a:lstStyle/>
          <a:p>
            <a:pPr lvl="0" algn="l">
              <a:spcBef>
                <a:spcPts val="0"/>
              </a:spcBef>
              <a:buClr>
                <a:srgbClr val="000000"/>
              </a:buClr>
              <a:buSzPts val="3000"/>
            </a:pPr>
            <a:r>
              <a:rPr lang="en-US" sz="2400" b="0" cap="none" dirty="0">
                <a:solidFill>
                  <a:srgbClr val="000000"/>
                </a:solidFill>
                <a:latin typeface="Calibri"/>
                <a:ea typeface="Calibri"/>
                <a:cs typeface="Calibri"/>
                <a:sym typeface="Calibri"/>
              </a:rPr>
              <a:t>The speed limit sign shows the fastest speed at which you can travel.  Driving faster than the speed limit is illegal.</a:t>
            </a:r>
            <a:endParaRPr lang="en-US" sz="2400" dirty="0"/>
          </a:p>
          <a:p>
            <a:pPr lvl="0" algn="l">
              <a:spcBef>
                <a:spcPts val="600"/>
              </a:spcBef>
              <a:buClr>
                <a:srgbClr val="000000"/>
              </a:buClr>
              <a:buSzPts val="3000"/>
            </a:pPr>
            <a:endParaRPr lang="en-US" sz="2400" b="0" cap="none" dirty="0" smtClean="0">
              <a:solidFill>
                <a:srgbClr val="000000"/>
              </a:solidFill>
              <a:latin typeface="Calibri"/>
              <a:ea typeface="Calibri"/>
              <a:cs typeface="Calibri"/>
              <a:sym typeface="Calibri"/>
            </a:endParaRPr>
          </a:p>
          <a:p>
            <a:pPr lvl="0" algn="l">
              <a:spcBef>
                <a:spcPts val="600"/>
              </a:spcBef>
              <a:buClr>
                <a:srgbClr val="000000"/>
              </a:buClr>
              <a:buSzPts val="3000"/>
            </a:pPr>
            <a:r>
              <a:rPr lang="en-US" sz="2400" b="0" cap="none" dirty="0" smtClean="0">
                <a:solidFill>
                  <a:srgbClr val="000000"/>
                </a:solidFill>
                <a:latin typeface="Calibri"/>
                <a:ea typeface="Calibri"/>
                <a:cs typeface="Calibri"/>
                <a:sym typeface="Calibri"/>
              </a:rPr>
              <a:t>Some </a:t>
            </a:r>
            <a:r>
              <a:rPr lang="en-US" sz="2400" b="0" cap="none" dirty="0">
                <a:solidFill>
                  <a:srgbClr val="000000"/>
                </a:solidFill>
                <a:latin typeface="Calibri"/>
                <a:ea typeface="Calibri"/>
                <a:cs typeface="Calibri"/>
                <a:sym typeface="Calibri"/>
              </a:rPr>
              <a:t>signs show maximum and minimum speed limits for all types of vehicles on freeways and limited access highways. </a:t>
            </a:r>
            <a:endParaRPr lang="en-US" sz="2400" dirty="0"/>
          </a:p>
          <a:p>
            <a:pPr algn="just"/>
            <a:endParaRPr lang="en-US" sz="2400" dirty="0">
              <a:latin typeface="+mn-lt"/>
            </a:endParaRPr>
          </a:p>
        </p:txBody>
      </p:sp>
      <p:pic>
        <p:nvPicPr>
          <p:cNvPr id="3" name="Picture Placeholder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10070" b="10070"/>
          <a:stretch>
            <a:fillRect/>
          </a:stretch>
        </p:blipFill>
        <p:spPr>
          <a:effectLst>
            <a:softEdge rad="317500"/>
          </a:effectLst>
        </p:spPr>
      </p:pic>
    </p:spTree>
    <p:extLst>
      <p:ext uri="{BB962C8B-B14F-4D97-AF65-F5344CB8AC3E}">
        <p14:creationId xmlns:p14="http://schemas.microsoft.com/office/powerpoint/2010/main" val="2877905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14</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7" name="Content Placeholder 16"/>
          <p:cNvSpPr>
            <a:spLocks noGrp="1"/>
          </p:cNvSpPr>
          <p:nvPr>
            <p:ph idx="16"/>
          </p:nvPr>
        </p:nvSpPr>
        <p:spPr>
          <a:xfrm>
            <a:off x="8527490" y="3816625"/>
            <a:ext cx="3445566" cy="495389"/>
          </a:xfrm>
        </p:spPr>
        <p:txBody>
          <a:bodyPr/>
          <a:lstStyle/>
          <a:p>
            <a:pPr lvl="0"/>
            <a:r>
              <a:rPr lang="en-US" sz="2400" b="0" cap="none" dirty="0">
                <a:solidFill>
                  <a:srgbClr val="000000"/>
                </a:solidFill>
                <a:latin typeface="Calibri"/>
                <a:ea typeface="Calibri"/>
                <a:cs typeface="Calibri"/>
                <a:sym typeface="Calibri"/>
              </a:rPr>
              <a:t>In construction and maintenance zones, posted speeds legally reduce the speed limit on that portion of the highway. Unless necessary for safety, driving slower than the minimum is illegal.</a:t>
            </a:r>
            <a:endParaRPr lang="en-US" sz="2400" dirty="0"/>
          </a:p>
          <a:p>
            <a:endParaRPr lang="en-US" sz="2400" dirty="0">
              <a:latin typeface="+mn-lt"/>
            </a:endParaRPr>
          </a:p>
        </p:txBody>
      </p:sp>
      <p:pic>
        <p:nvPicPr>
          <p:cNvPr id="5" name="Picture 4"/>
          <p:cNvPicPr>
            <a:picLocks noChangeAspect="1"/>
          </p:cNvPicPr>
          <p:nvPr/>
        </p:nvPicPr>
        <p:blipFill>
          <a:blip r:embed="rId5"/>
          <a:stretch>
            <a:fillRect/>
          </a:stretch>
        </p:blipFill>
        <p:spPr>
          <a:xfrm>
            <a:off x="0" y="1831681"/>
            <a:ext cx="3896751" cy="3381049"/>
          </a:xfrm>
          <a:prstGeom prst="rect">
            <a:avLst/>
          </a:prstGeom>
          <a:effectLst>
            <a:softEdge rad="317500"/>
          </a:effectLst>
        </p:spPr>
      </p:pic>
      <p:pic>
        <p:nvPicPr>
          <p:cNvPr id="6" name="Picture 5"/>
          <p:cNvPicPr>
            <a:picLocks noChangeAspect="1"/>
          </p:cNvPicPr>
          <p:nvPr/>
        </p:nvPicPr>
        <p:blipFill>
          <a:blip r:embed="rId6"/>
          <a:stretch>
            <a:fillRect/>
          </a:stretch>
        </p:blipFill>
        <p:spPr>
          <a:xfrm>
            <a:off x="4363937" y="894772"/>
            <a:ext cx="3499419" cy="5254866"/>
          </a:xfrm>
          <a:prstGeom prst="rect">
            <a:avLst/>
          </a:prstGeom>
          <a:effectLst>
            <a:softEdge rad="317500"/>
          </a:effectLst>
        </p:spPr>
      </p:pic>
    </p:spTree>
    <p:extLst>
      <p:ext uri="{BB962C8B-B14F-4D97-AF65-F5344CB8AC3E}">
        <p14:creationId xmlns:p14="http://schemas.microsoft.com/office/powerpoint/2010/main" val="1968156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15</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dirty="0" smtClean="0">
                <a:latin typeface="Rockwell Condensed" panose="02060603050405020104" pitchFamily="18" charset="0"/>
              </a:rPr>
              <a:t>Wrong way</a:t>
            </a:r>
            <a:endParaRPr lang="en-US" sz="6600" dirty="0">
              <a:latin typeface="Rockwell Condensed" panose="02060603050405020104" pitchFamily="18" charset="0"/>
            </a:endParaRPr>
          </a:p>
        </p:txBody>
      </p:sp>
      <p:sp>
        <p:nvSpPr>
          <p:cNvPr id="17" name="Content Placeholder 16"/>
          <p:cNvSpPr>
            <a:spLocks noGrp="1"/>
          </p:cNvSpPr>
          <p:nvPr>
            <p:ph idx="16"/>
          </p:nvPr>
        </p:nvSpPr>
        <p:spPr>
          <a:xfrm>
            <a:off x="8527490" y="3609891"/>
            <a:ext cx="3445566" cy="495389"/>
          </a:xfrm>
        </p:spPr>
        <p:txBody>
          <a:bodyPr/>
          <a:lstStyle/>
          <a:p>
            <a:pPr lvl="0" algn="l">
              <a:spcBef>
                <a:spcPts val="0"/>
              </a:spcBef>
              <a:buClr>
                <a:srgbClr val="000000"/>
              </a:buClr>
              <a:buSzPts val="3000"/>
            </a:pPr>
            <a:endParaRPr lang="en-US" sz="2400" b="0" cap="none" dirty="0" smtClean="0">
              <a:solidFill>
                <a:srgbClr val="000000"/>
              </a:solidFill>
              <a:latin typeface="Calibri"/>
              <a:ea typeface="Calibri"/>
              <a:cs typeface="Calibri"/>
              <a:sym typeface="Calibri"/>
            </a:endParaRPr>
          </a:p>
          <a:p>
            <a:pPr lvl="0" algn="l">
              <a:spcBef>
                <a:spcPts val="0"/>
              </a:spcBef>
              <a:buClr>
                <a:srgbClr val="000000"/>
              </a:buClr>
              <a:buSzPts val="3000"/>
            </a:pPr>
            <a:r>
              <a:rPr lang="en-US" sz="2400" b="0" cap="none" dirty="0" smtClean="0">
                <a:solidFill>
                  <a:srgbClr val="000000"/>
                </a:solidFill>
                <a:latin typeface="Calibri"/>
                <a:ea typeface="Calibri"/>
                <a:cs typeface="Calibri"/>
                <a:sym typeface="Calibri"/>
              </a:rPr>
              <a:t>This </a:t>
            </a:r>
            <a:r>
              <a:rPr lang="en-US" sz="2400" b="0" cap="none" dirty="0">
                <a:solidFill>
                  <a:srgbClr val="000000"/>
                </a:solidFill>
                <a:latin typeface="Calibri"/>
                <a:ea typeface="Calibri"/>
                <a:cs typeface="Calibri"/>
                <a:sym typeface="Calibri"/>
              </a:rPr>
              <a:t>sign tells you that your vehicle is moving in the wrong direction.</a:t>
            </a:r>
            <a:endParaRPr lang="en-US" sz="2400" dirty="0"/>
          </a:p>
          <a:p>
            <a:pPr lvl="0" algn="l">
              <a:spcBef>
                <a:spcPts val="600"/>
              </a:spcBef>
              <a:buClr>
                <a:srgbClr val="000000"/>
              </a:buClr>
              <a:buSzPts val="3000"/>
            </a:pPr>
            <a:endParaRPr lang="en-US" sz="2400" b="0" cap="none" dirty="0" smtClean="0">
              <a:solidFill>
                <a:srgbClr val="000000"/>
              </a:solidFill>
              <a:latin typeface="Calibri"/>
              <a:ea typeface="Calibri"/>
              <a:cs typeface="Calibri"/>
              <a:sym typeface="Calibri"/>
            </a:endParaRPr>
          </a:p>
          <a:p>
            <a:pPr lvl="0" algn="l">
              <a:spcBef>
                <a:spcPts val="600"/>
              </a:spcBef>
              <a:buClr>
                <a:srgbClr val="000000"/>
              </a:buClr>
              <a:buSzPts val="3000"/>
            </a:pPr>
            <a:r>
              <a:rPr lang="en-US" sz="2400" b="0" cap="none" dirty="0" smtClean="0">
                <a:solidFill>
                  <a:srgbClr val="000000"/>
                </a:solidFill>
                <a:latin typeface="Calibri"/>
                <a:ea typeface="Calibri"/>
                <a:cs typeface="Calibri"/>
                <a:sym typeface="Calibri"/>
              </a:rPr>
              <a:t>You </a:t>
            </a:r>
            <a:r>
              <a:rPr lang="en-US" sz="2400" b="0" cap="none" dirty="0">
                <a:solidFill>
                  <a:srgbClr val="000000"/>
                </a:solidFill>
                <a:latin typeface="Calibri"/>
                <a:ea typeface="Calibri"/>
                <a:cs typeface="Calibri"/>
                <a:sym typeface="Calibri"/>
              </a:rPr>
              <a:t>will see this sign on expressway ramps a short distance past the DO NOT ENTER sign. You also might see this sign if you turn the wrong way into a one-way street, alley or driveway.</a:t>
            </a:r>
            <a:endParaRPr lang="en-US" sz="2400" dirty="0"/>
          </a:p>
          <a:p>
            <a:pPr marL="342900" lvl="0" indent="-139700" algn="l">
              <a:spcBef>
                <a:spcPts val="640"/>
              </a:spcBef>
              <a:buClr>
                <a:schemeClr val="dk1"/>
              </a:buClr>
              <a:buSzPts val="3200"/>
            </a:pPr>
            <a:endParaRPr lang="en-US" sz="2400" b="0" cap="none" dirty="0">
              <a:solidFill>
                <a:schemeClr val="dk1"/>
              </a:solidFill>
              <a:latin typeface="Calibri"/>
              <a:ea typeface="Calibri"/>
              <a:cs typeface="Calibri"/>
              <a:sym typeface="Calibri"/>
            </a:endParaRPr>
          </a:p>
          <a:p>
            <a:pPr algn="just"/>
            <a:endParaRPr lang="en-US" sz="2400" dirty="0">
              <a:latin typeface="+mn-lt"/>
            </a:endParaRPr>
          </a:p>
        </p:txBody>
      </p:sp>
      <p:pic>
        <p:nvPicPr>
          <p:cNvPr id="3" name="Picture Placeholder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4334" r="4334"/>
          <a:stretch>
            <a:fillRect/>
          </a:stretch>
        </p:blipFill>
        <p:spPr>
          <a:effectLst>
            <a:softEdge rad="317500"/>
          </a:effectLst>
        </p:spPr>
      </p:pic>
    </p:spTree>
    <p:extLst>
      <p:ext uri="{BB962C8B-B14F-4D97-AF65-F5344CB8AC3E}">
        <p14:creationId xmlns:p14="http://schemas.microsoft.com/office/powerpoint/2010/main" val="16221142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16</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dirty="0" smtClean="0">
                <a:latin typeface="Rockwell Condensed" panose="02060603050405020104" pitchFamily="18" charset="0"/>
              </a:rPr>
              <a:t>No </a:t>
            </a:r>
          </a:p>
          <a:p>
            <a:r>
              <a:rPr lang="en-US" sz="6600" dirty="0" err="1" smtClean="0">
                <a:latin typeface="Rockwell Condensed" panose="02060603050405020104" pitchFamily="18" charset="0"/>
              </a:rPr>
              <a:t>u-turn</a:t>
            </a:r>
            <a:endParaRPr lang="en-US" sz="6600" dirty="0">
              <a:latin typeface="Rockwell Condensed" panose="02060603050405020104" pitchFamily="18" charset="0"/>
            </a:endParaRPr>
          </a:p>
        </p:txBody>
      </p:sp>
      <p:sp>
        <p:nvSpPr>
          <p:cNvPr id="17" name="Content Placeholder 16"/>
          <p:cNvSpPr>
            <a:spLocks noGrp="1"/>
          </p:cNvSpPr>
          <p:nvPr>
            <p:ph idx="16"/>
          </p:nvPr>
        </p:nvSpPr>
        <p:spPr>
          <a:xfrm>
            <a:off x="8527490" y="3609891"/>
            <a:ext cx="3445566" cy="495389"/>
          </a:xfrm>
        </p:spPr>
        <p:txBody>
          <a:bodyPr/>
          <a:lstStyle/>
          <a:p>
            <a:pPr lvl="0">
              <a:spcBef>
                <a:spcPts val="0"/>
              </a:spcBef>
              <a:buClr>
                <a:srgbClr val="000000"/>
              </a:buClr>
              <a:buSzPts val="3200"/>
            </a:pPr>
            <a:r>
              <a:rPr lang="en-US" sz="2400" b="0" cap="none" dirty="0">
                <a:solidFill>
                  <a:srgbClr val="000000"/>
                </a:solidFill>
                <a:latin typeface="Calibri"/>
                <a:ea typeface="Calibri"/>
                <a:cs typeface="Calibri"/>
                <a:sym typeface="Calibri"/>
              </a:rPr>
              <a:t>These signs are posted on divided highways or expressways to indicate that U-turns are not permitted.</a:t>
            </a:r>
            <a:endParaRPr lang="en-US" sz="2400" dirty="0"/>
          </a:p>
          <a:p>
            <a:pPr marL="342900" lvl="0" indent="-139700">
              <a:spcBef>
                <a:spcPts val="640"/>
              </a:spcBef>
              <a:buClr>
                <a:schemeClr val="dk1"/>
              </a:buClr>
              <a:buSzPts val="3200"/>
            </a:pPr>
            <a:endParaRPr lang="en-US" sz="2400" b="0" cap="none" dirty="0">
              <a:solidFill>
                <a:schemeClr val="dk1"/>
              </a:solidFill>
              <a:latin typeface="Calibri"/>
              <a:ea typeface="Calibri"/>
              <a:cs typeface="Calibri"/>
              <a:sym typeface="Calibri"/>
            </a:endParaRPr>
          </a:p>
          <a:p>
            <a:endParaRPr lang="en-US" sz="2400" dirty="0">
              <a:latin typeface="+mn-lt"/>
            </a:endParaRPr>
          </a:p>
        </p:txBody>
      </p:sp>
      <p:pic>
        <p:nvPicPr>
          <p:cNvPr id="7" name="Picture Placeholder 6"/>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631" b="631"/>
          <a:stretch>
            <a:fillRect/>
          </a:stretch>
        </p:blipFill>
        <p:spPr>
          <a:effectLst>
            <a:softEdge rad="317500"/>
          </a:effectLst>
        </p:spPr>
      </p:pic>
    </p:spTree>
    <p:extLst>
      <p:ext uri="{BB962C8B-B14F-4D97-AF65-F5344CB8AC3E}">
        <p14:creationId xmlns:p14="http://schemas.microsoft.com/office/powerpoint/2010/main" val="1177194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pPr algn="just"/>
            <a:fld id="{9EC71654-96A5-4280-94F3-931C61A9F92C}" type="slidenum">
              <a:rPr lang="en-IN" smtClean="0"/>
              <a:pPr algn="just"/>
              <a:t>17</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pPr lvl="0" algn="just"/>
            <a:r>
              <a:rPr lang="en-US" sz="2400" b="0" cap="none" dirty="0">
                <a:solidFill>
                  <a:srgbClr val="000000"/>
                </a:solidFill>
                <a:latin typeface="Calibri"/>
                <a:ea typeface="Calibri"/>
                <a:cs typeface="Calibri"/>
                <a:sym typeface="Calibri"/>
              </a:rPr>
              <a:t>You may see one where there is an opening in the divided highway that leads to the other side.</a:t>
            </a:r>
            <a:endParaRPr lang="en-US" sz="2400" dirty="0"/>
          </a:p>
          <a:p>
            <a:pPr algn="just"/>
            <a:endParaRPr lang="en-US" sz="2400" dirty="0">
              <a:latin typeface="Rockwell Condensed" panose="02060603050405020104" pitchFamily="18" charset="0"/>
            </a:endParaRPr>
          </a:p>
        </p:txBody>
      </p:sp>
      <p:sp>
        <p:nvSpPr>
          <p:cNvPr id="17" name="Content Placeholder 16"/>
          <p:cNvSpPr>
            <a:spLocks noGrp="1"/>
          </p:cNvSpPr>
          <p:nvPr>
            <p:ph idx="16"/>
          </p:nvPr>
        </p:nvSpPr>
        <p:spPr>
          <a:xfrm>
            <a:off x="8527490" y="3816625"/>
            <a:ext cx="3445566" cy="495389"/>
          </a:xfrm>
        </p:spPr>
        <p:txBody>
          <a:bodyPr/>
          <a:lstStyle/>
          <a:p>
            <a:pPr lvl="0"/>
            <a:r>
              <a:rPr lang="en-US" sz="2400" b="0" cap="none" dirty="0">
                <a:solidFill>
                  <a:srgbClr val="000000"/>
                </a:solidFill>
                <a:latin typeface="Calibri"/>
                <a:ea typeface="Calibri"/>
                <a:cs typeface="Calibri"/>
                <a:sym typeface="Calibri"/>
              </a:rPr>
              <a:t>These openings are for authorized vehicles only such as police cars, ambulances, snow plows, construction/maintenance equipment and other emergency vehicles. You may not use this opening.</a:t>
            </a:r>
            <a:endParaRPr lang="en-US" sz="2400" b="0" cap="none" dirty="0">
              <a:solidFill>
                <a:schemeClr val="dk1"/>
              </a:solidFill>
              <a:latin typeface="Calibri"/>
              <a:ea typeface="Calibri"/>
              <a:cs typeface="Calibri"/>
              <a:sym typeface="Calibri"/>
            </a:endParaRPr>
          </a:p>
          <a:p>
            <a:endParaRPr lang="en-US" sz="2400" dirty="0">
              <a:latin typeface="+mn-lt"/>
            </a:endParaRPr>
          </a:p>
        </p:txBody>
      </p:sp>
      <p:pic>
        <p:nvPicPr>
          <p:cNvPr id="3" name="Picture Placeholder 2"/>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0536" r="20536"/>
          <a:stretch>
            <a:fillRect/>
          </a:stretch>
        </p:blipFill>
        <p:spPr>
          <a:effectLst>
            <a:softEdge rad="317500"/>
          </a:effectLst>
        </p:spPr>
      </p:pic>
    </p:spTree>
    <p:extLst>
      <p:ext uri="{BB962C8B-B14F-4D97-AF65-F5344CB8AC3E}">
        <p14:creationId xmlns:p14="http://schemas.microsoft.com/office/powerpoint/2010/main" val="2795866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18</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dirty="0" smtClean="0">
                <a:latin typeface="Rockwell Condensed" panose="02060603050405020104" pitchFamily="18" charset="0"/>
              </a:rPr>
              <a:t>No Right or left turn</a:t>
            </a:r>
            <a:endParaRPr lang="en-US" sz="6600" dirty="0">
              <a:latin typeface="Rockwell Condensed" panose="02060603050405020104" pitchFamily="18" charset="0"/>
            </a:endParaRPr>
          </a:p>
        </p:txBody>
      </p:sp>
      <p:sp>
        <p:nvSpPr>
          <p:cNvPr id="17" name="Content Placeholder 16"/>
          <p:cNvSpPr>
            <a:spLocks noGrp="1"/>
          </p:cNvSpPr>
          <p:nvPr>
            <p:ph idx="16"/>
          </p:nvPr>
        </p:nvSpPr>
        <p:spPr>
          <a:xfrm>
            <a:off x="8527490" y="3609891"/>
            <a:ext cx="3445566" cy="495389"/>
          </a:xfrm>
        </p:spPr>
        <p:txBody>
          <a:bodyPr/>
          <a:lstStyle/>
          <a:p>
            <a:r>
              <a:rPr lang="en-US" sz="2400" b="0" cap="none" dirty="0">
                <a:solidFill>
                  <a:schemeClr val="dk1"/>
                </a:solidFill>
                <a:latin typeface="Calibri"/>
                <a:ea typeface="Calibri"/>
                <a:cs typeface="Calibri"/>
                <a:sym typeface="Calibri"/>
              </a:rPr>
              <a:t>These signs indicate that right turns (or left turns) are not allowed</a:t>
            </a:r>
            <a:endParaRPr lang="en-US" sz="2400" dirty="0">
              <a:latin typeface="+mn-lt"/>
            </a:endParaRPr>
          </a:p>
        </p:txBody>
      </p:sp>
      <p:pic>
        <p:nvPicPr>
          <p:cNvPr id="3" name="Picture 2"/>
          <p:cNvPicPr>
            <a:picLocks noChangeAspect="1"/>
          </p:cNvPicPr>
          <p:nvPr/>
        </p:nvPicPr>
        <p:blipFill>
          <a:blip r:embed="rId5"/>
          <a:stretch>
            <a:fillRect/>
          </a:stretch>
        </p:blipFill>
        <p:spPr>
          <a:xfrm>
            <a:off x="3867552" y="2381720"/>
            <a:ext cx="4456895" cy="2869810"/>
          </a:xfrm>
          <a:prstGeom prst="rect">
            <a:avLst/>
          </a:prstGeom>
          <a:effectLst>
            <a:softEdge rad="317500"/>
          </a:effectLst>
        </p:spPr>
      </p:pic>
    </p:spTree>
    <p:extLst>
      <p:ext uri="{BB962C8B-B14F-4D97-AF65-F5344CB8AC3E}">
        <p14:creationId xmlns:p14="http://schemas.microsoft.com/office/powerpoint/2010/main" val="3768039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IN" smtClean="0"/>
              <a:pPr/>
              <a:t>19</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8" name="Picture Placeholder 7"/>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5494926" y="988536"/>
            <a:ext cx="4805419" cy="4884848"/>
          </a:xfrm>
        </p:spPr>
      </p:pic>
      <p:sp>
        <p:nvSpPr>
          <p:cNvPr id="7" name="Rectangle 6"/>
          <p:cNvSpPr/>
          <p:nvPr/>
        </p:nvSpPr>
        <p:spPr>
          <a:xfrm>
            <a:off x="500744" y="1641678"/>
            <a:ext cx="4345577" cy="3785652"/>
          </a:xfrm>
          <a:prstGeom prst="rect">
            <a:avLst/>
          </a:prstGeom>
        </p:spPr>
        <p:txBody>
          <a:bodyPr wrap="square">
            <a:spAutoFit/>
          </a:bodyPr>
          <a:lstStyle/>
          <a:p>
            <a:pPr lvl="0" algn="just"/>
            <a:r>
              <a:rPr lang="en-US" sz="2400" dirty="0">
                <a:solidFill>
                  <a:srgbClr val="000000"/>
                </a:solidFill>
                <a:ea typeface="Calibri"/>
                <a:cs typeface="Calibri"/>
                <a:sym typeface="Calibri"/>
              </a:rPr>
              <a:t>Warning signs alert you to road conditions and dangers ahead.  Warning signs usually are yellow or orange in color.  These signs are usually diamond-shaped and warn you about road hazards, construction sites, schools or other situations that require your special attention.</a:t>
            </a:r>
            <a:endParaRPr lang="en-US" sz="2400" dirty="0"/>
          </a:p>
          <a:p>
            <a:pPr algn="just"/>
            <a:endParaRPr lang="en-US" sz="2400" dirty="0"/>
          </a:p>
        </p:txBody>
      </p:sp>
      <p:sp>
        <p:nvSpPr>
          <p:cNvPr id="10" name="Title 1">
            <a:extLst>
              <a:ext uri="{FF2B5EF4-FFF2-40B4-BE49-F238E27FC236}">
                <a16:creationId xmlns:a16="http://schemas.microsoft.com/office/drawing/2014/main" id="{6C64C2A7-EC84-4D8C-9CA2-F6AE46F51FB6}"/>
              </a:ext>
            </a:extLst>
          </p:cNvPr>
          <p:cNvSpPr>
            <a:spLocks noGrp="1"/>
          </p:cNvSpPr>
          <p:nvPr>
            <p:ph type="title"/>
          </p:nvPr>
        </p:nvSpPr>
        <p:spPr>
          <a:xfrm>
            <a:off x="500744" y="690101"/>
            <a:ext cx="5351416" cy="951577"/>
          </a:xfrm>
        </p:spPr>
        <p:txBody>
          <a:bodyPr/>
          <a:lstStyle/>
          <a:p>
            <a:r>
              <a:rPr lang="en-IN" sz="4000" dirty="0" smtClean="0">
                <a:solidFill>
                  <a:schemeClr val="bg1"/>
                </a:solidFill>
              </a:rPr>
              <a:t>Warning signs</a:t>
            </a:r>
            <a:endParaRPr lang="en-IN" sz="4000" dirty="0">
              <a:solidFill>
                <a:schemeClr val="bg1"/>
              </a:solidFill>
            </a:endParaRPr>
          </a:p>
        </p:txBody>
      </p:sp>
    </p:spTree>
    <p:extLst>
      <p:ext uri="{BB962C8B-B14F-4D97-AF65-F5344CB8AC3E}">
        <p14:creationId xmlns:p14="http://schemas.microsoft.com/office/powerpoint/2010/main" val="2617067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IN"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IN" sz="9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Placeholder 6">
            <a:extLst>
              <a:ext uri="{FF2B5EF4-FFF2-40B4-BE49-F238E27FC236}">
                <a16:creationId xmlns:a16="http://schemas.microsoft.com/office/drawing/2014/main" id="{A241642C-CB49-4AA1-9EAD-3BCEA280B5B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5884648" y="1"/>
            <a:ext cx="6307353" cy="4989716"/>
          </a:xfrm>
        </p:spPr>
      </p:pic>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609600" y="3160742"/>
            <a:ext cx="5340575" cy="1325563"/>
          </a:xfrm>
          <a:noFill/>
        </p:spPr>
        <p:txBody>
          <a:bodyPr/>
          <a:lstStyle/>
          <a:p>
            <a:r>
              <a:rPr lang="en-IN" sz="4000" dirty="0" smtClean="0">
                <a:solidFill>
                  <a:schemeClr val="bg1"/>
                </a:solidFill>
                <a:latin typeface="Adobe Heiti Std R" panose="020B0400000000000000" pitchFamily="34" charset="-128"/>
                <a:ea typeface="Adobe Heiti Std R" panose="020B0400000000000000" pitchFamily="34" charset="-128"/>
                <a:cs typeface="Miriam" panose="020B0502050101010101" pitchFamily="34" charset="-79"/>
              </a:rPr>
              <a:t>Module 3</a:t>
            </a:r>
            <a:r>
              <a:rPr lang="en-IN" sz="8000" dirty="0">
                <a:latin typeface="Adobe Heiti Std R" panose="020B0400000000000000" pitchFamily="34" charset="-128"/>
                <a:ea typeface="Adobe Heiti Std R" panose="020B0400000000000000" pitchFamily="34" charset="-128"/>
                <a:cs typeface="Miriam" panose="020B0502050101010101" pitchFamily="34" charset="-79"/>
              </a:rPr>
              <a:t/>
            </a:r>
            <a:br>
              <a:rPr lang="en-IN" sz="8000" dirty="0">
                <a:latin typeface="Adobe Heiti Std R" panose="020B0400000000000000" pitchFamily="34" charset="-128"/>
                <a:ea typeface="Adobe Heiti Std R" panose="020B0400000000000000" pitchFamily="34" charset="-128"/>
                <a:cs typeface="Miriam" panose="020B0502050101010101" pitchFamily="34" charset="-79"/>
              </a:rPr>
            </a:br>
            <a:endParaRPr lang="en-IN" sz="8000" dirty="0">
              <a:latin typeface="Adobe Heiti Std R" panose="020B0400000000000000" pitchFamily="34" charset="-128"/>
              <a:ea typeface="Adobe Heiti Std R" panose="020B0400000000000000" pitchFamily="34" charset="-128"/>
              <a:cs typeface="Miriam" panose="020B0502050101010101" pitchFamily="34" charset="-79"/>
            </a:endParaRPr>
          </a:p>
        </p:txBody>
      </p:sp>
      <p:sp>
        <p:nvSpPr>
          <p:cNvPr id="8" name="TextBox 1"/>
          <p:cNvSpPr txBox="1">
            <a:spLocks noChangeArrowheads="1"/>
          </p:cNvSpPr>
          <p:nvPr/>
        </p:nvSpPr>
        <p:spPr bwMode="auto">
          <a:xfrm>
            <a:off x="609600" y="3623469"/>
            <a:ext cx="472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JM" altLang="en-US" sz="2000" i="1" dirty="0">
                <a:solidFill>
                  <a:srgbClr val="FFFFFF"/>
                </a:solidFill>
                <a:latin typeface="Source Sans Pro Light" pitchFamily="-84" charset="0"/>
              </a:rPr>
              <a:t>The smarter way to learn how to drive</a:t>
            </a:r>
          </a:p>
        </p:txBody>
      </p:sp>
    </p:spTree>
    <p:extLst>
      <p:ext uri="{BB962C8B-B14F-4D97-AF65-F5344CB8AC3E}">
        <p14:creationId xmlns:p14="http://schemas.microsoft.com/office/powerpoint/2010/main" val="1634091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4" name="Rectangle 3"/>
          <p:cNvSpPr/>
          <p:nvPr/>
        </p:nvSpPr>
        <p:spPr>
          <a:xfrm>
            <a:off x="2485292" y="914652"/>
            <a:ext cx="9148689" cy="3339376"/>
          </a:xfrm>
          <a:prstGeom prst="rect">
            <a:avLst/>
          </a:prstGeom>
        </p:spPr>
        <p:txBody>
          <a:bodyPr wrap="square">
            <a:spAutoFit/>
          </a:bodyPr>
          <a:lstStyle/>
          <a:p>
            <a:pPr lvl="0" algn="ctr">
              <a:buClr>
                <a:schemeClr val="dk1"/>
              </a:buClr>
              <a:buSzPts val="2960"/>
            </a:pPr>
            <a:r>
              <a:rPr lang="en-US" sz="2800" dirty="0">
                <a:solidFill>
                  <a:schemeClr val="dk1"/>
                </a:solidFill>
                <a:ea typeface="Calibri"/>
                <a:cs typeface="Calibri"/>
                <a:sym typeface="Calibri"/>
              </a:rPr>
              <a:t>While most warning signs are yellow, some Illinois communities may have fluorescent yellow-green pedestrian and school signs. </a:t>
            </a:r>
            <a:endParaRPr lang="en-US" sz="2800" dirty="0"/>
          </a:p>
          <a:p>
            <a:pPr marL="342900" lvl="0" indent="-154940" algn="ctr">
              <a:spcBef>
                <a:spcPts val="592"/>
              </a:spcBef>
              <a:buClr>
                <a:schemeClr val="dk1"/>
              </a:buClr>
              <a:buSzPts val="2960"/>
            </a:pPr>
            <a:endParaRPr lang="en-US" sz="2800" dirty="0">
              <a:solidFill>
                <a:schemeClr val="dk1"/>
              </a:solidFill>
              <a:ea typeface="Calibri"/>
              <a:cs typeface="Calibri"/>
              <a:sym typeface="Calibri"/>
            </a:endParaRPr>
          </a:p>
          <a:p>
            <a:pPr lvl="0" algn="ctr">
              <a:spcBef>
                <a:spcPts val="592"/>
              </a:spcBef>
              <a:buClr>
                <a:schemeClr val="dk1"/>
              </a:buClr>
              <a:buSzPts val="2960"/>
            </a:pPr>
            <a:r>
              <a:rPr lang="en-US" sz="2800" dirty="0">
                <a:solidFill>
                  <a:schemeClr val="dk1"/>
                </a:solidFill>
                <a:ea typeface="Calibri"/>
                <a:cs typeface="Calibri"/>
                <a:sym typeface="Calibri"/>
              </a:rPr>
              <a:t>Construction and maintenance warning signs are orange.</a:t>
            </a:r>
            <a:endParaRPr lang="en-US" sz="2800" dirty="0"/>
          </a:p>
          <a:p>
            <a:pPr marL="342900" lvl="0" indent="-154940" algn="ctr">
              <a:spcBef>
                <a:spcPts val="592"/>
              </a:spcBef>
              <a:buClr>
                <a:schemeClr val="dk1"/>
              </a:buClr>
              <a:buSzPts val="2960"/>
            </a:pPr>
            <a:endParaRPr lang="en-US" sz="2800" dirty="0">
              <a:solidFill>
                <a:schemeClr val="dk1"/>
              </a:solidFill>
              <a:ea typeface="Calibri"/>
              <a:cs typeface="Calibri"/>
              <a:sym typeface="Calibri"/>
            </a:endParaRPr>
          </a:p>
          <a:p>
            <a:pPr algn="ctr"/>
            <a:endParaRPr lang="en-US" sz="2800" dirty="0"/>
          </a:p>
        </p:txBody>
      </p:sp>
      <p:pic>
        <p:nvPicPr>
          <p:cNvPr id="2" name="Picture 1"/>
          <p:cNvPicPr>
            <a:picLocks noChangeAspect="1"/>
          </p:cNvPicPr>
          <p:nvPr/>
        </p:nvPicPr>
        <p:blipFill>
          <a:blip r:embed="rId5"/>
          <a:stretch>
            <a:fillRect/>
          </a:stretch>
        </p:blipFill>
        <p:spPr>
          <a:xfrm>
            <a:off x="5120639" y="3204988"/>
            <a:ext cx="2700998" cy="2711040"/>
          </a:xfrm>
          <a:prstGeom prst="rect">
            <a:avLst/>
          </a:prstGeom>
          <a:effectLst>
            <a:softEdge rad="317500"/>
          </a:effectLst>
        </p:spPr>
      </p:pic>
      <p:pic>
        <p:nvPicPr>
          <p:cNvPr id="8" name="Picture 7"/>
          <p:cNvPicPr>
            <a:picLocks noChangeAspect="1"/>
          </p:cNvPicPr>
          <p:nvPr/>
        </p:nvPicPr>
        <p:blipFill>
          <a:blip r:embed="rId6"/>
          <a:stretch>
            <a:fillRect/>
          </a:stretch>
        </p:blipFill>
        <p:spPr>
          <a:xfrm>
            <a:off x="2330546" y="3264099"/>
            <a:ext cx="2790093" cy="2777580"/>
          </a:xfrm>
          <a:prstGeom prst="rect">
            <a:avLst/>
          </a:prstGeom>
          <a:effectLst>
            <a:softEdge rad="317500"/>
          </a:effectLst>
        </p:spPr>
      </p:pic>
      <p:pic>
        <p:nvPicPr>
          <p:cNvPr id="9" name="Picture 8"/>
          <p:cNvPicPr>
            <a:picLocks noChangeAspect="1"/>
          </p:cNvPicPr>
          <p:nvPr/>
        </p:nvPicPr>
        <p:blipFill>
          <a:blip r:embed="rId7"/>
          <a:stretch>
            <a:fillRect/>
          </a:stretch>
        </p:blipFill>
        <p:spPr>
          <a:xfrm>
            <a:off x="7976383" y="3196794"/>
            <a:ext cx="2855744" cy="2844885"/>
          </a:xfrm>
          <a:prstGeom prst="rect">
            <a:avLst/>
          </a:prstGeom>
          <a:effectLst>
            <a:softEdge rad="317500"/>
          </a:effectLst>
        </p:spPr>
      </p:pic>
    </p:spTree>
    <p:extLst>
      <p:ext uri="{BB962C8B-B14F-4D97-AF65-F5344CB8AC3E}">
        <p14:creationId xmlns:p14="http://schemas.microsoft.com/office/powerpoint/2010/main" val="937433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21</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35025" y="3438907"/>
            <a:ext cx="3445566" cy="495389"/>
          </a:xfrm>
        </p:spPr>
        <p:txBody>
          <a:bodyPr/>
          <a:lstStyle/>
          <a:p>
            <a:r>
              <a:rPr lang="en-US" sz="4400" dirty="0" smtClean="0">
                <a:latin typeface="Rockwell Condensed" panose="02060603050405020104" pitchFamily="18" charset="0"/>
              </a:rPr>
              <a:t>Pedestrian</a:t>
            </a:r>
          </a:p>
          <a:p>
            <a:r>
              <a:rPr lang="en-US" sz="4400" dirty="0" smtClean="0">
                <a:latin typeface="Rockwell Condensed" panose="02060603050405020104" pitchFamily="18" charset="0"/>
              </a:rPr>
              <a:t>crosswalk</a:t>
            </a:r>
            <a:endParaRPr lang="en-US" sz="4400" dirty="0">
              <a:latin typeface="Rockwell Condensed" panose="02060603050405020104" pitchFamily="18" charset="0"/>
            </a:endParaRPr>
          </a:p>
        </p:txBody>
      </p:sp>
      <p:pic>
        <p:nvPicPr>
          <p:cNvPr id="5" name="Picture Placeholder 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432" b="432"/>
          <a:stretch>
            <a:fillRect/>
          </a:stretch>
        </p:blipFill>
        <p:spPr>
          <a:effectLst>
            <a:softEdge rad="317500"/>
          </a:effectLst>
        </p:spPr>
      </p:pic>
      <p:sp>
        <p:nvSpPr>
          <p:cNvPr id="3" name="Content Placeholder 2"/>
          <p:cNvSpPr>
            <a:spLocks noGrp="1"/>
          </p:cNvSpPr>
          <p:nvPr>
            <p:ph idx="16"/>
          </p:nvPr>
        </p:nvSpPr>
        <p:spPr>
          <a:xfrm>
            <a:off x="211409" y="4067249"/>
            <a:ext cx="3445566" cy="495389"/>
          </a:xfrm>
        </p:spPr>
        <p:txBody>
          <a:bodyPr/>
          <a:lstStyle/>
          <a:p>
            <a:pPr lvl="0">
              <a:spcBef>
                <a:spcPts val="0"/>
              </a:spcBef>
              <a:buClr>
                <a:schemeClr val="dk1"/>
              </a:buClr>
              <a:buSzPts val="3200"/>
            </a:pPr>
            <a:r>
              <a:rPr lang="en-US" sz="2400" b="0" cap="none" dirty="0">
                <a:solidFill>
                  <a:schemeClr val="dk1"/>
                </a:solidFill>
                <a:latin typeface="Calibri"/>
                <a:ea typeface="Calibri"/>
                <a:cs typeface="Calibri"/>
                <a:sym typeface="Calibri"/>
              </a:rPr>
              <a:t>This sign tells you there is a crosswalk. However, it may not be at an intersection so you must watch both sides of the street for pedestrians.</a:t>
            </a:r>
            <a:endParaRPr lang="en-US" sz="2400" dirty="0"/>
          </a:p>
          <a:p>
            <a:pPr marL="342900" lvl="0" indent="-139700">
              <a:spcBef>
                <a:spcPts val="640"/>
              </a:spcBef>
              <a:buClr>
                <a:schemeClr val="dk1"/>
              </a:buClr>
              <a:buSzPts val="3200"/>
            </a:pPr>
            <a:endParaRPr lang="en-US" sz="2400" b="0" cap="none" dirty="0">
              <a:solidFill>
                <a:schemeClr val="dk1"/>
              </a:solidFill>
              <a:latin typeface="Calibri"/>
              <a:ea typeface="Calibri"/>
              <a:cs typeface="Calibri"/>
              <a:sym typeface="Calibri"/>
            </a:endParaRPr>
          </a:p>
          <a:p>
            <a:endParaRPr lang="en-US" sz="2400" dirty="0"/>
          </a:p>
        </p:txBody>
      </p:sp>
    </p:spTree>
    <p:extLst>
      <p:ext uri="{BB962C8B-B14F-4D97-AF65-F5344CB8AC3E}">
        <p14:creationId xmlns:p14="http://schemas.microsoft.com/office/powerpoint/2010/main" val="251903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22</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60700" y="3681896"/>
            <a:ext cx="3445566" cy="495389"/>
          </a:xfrm>
        </p:spPr>
        <p:txBody>
          <a:bodyPr/>
          <a:lstStyle/>
          <a:p>
            <a:r>
              <a:rPr lang="en-US" sz="6600" dirty="0" smtClean="0">
                <a:latin typeface="Rockwell Condensed" panose="02060603050405020104" pitchFamily="18" charset="0"/>
              </a:rPr>
              <a:t>School</a:t>
            </a:r>
          </a:p>
          <a:p>
            <a:r>
              <a:rPr lang="en-US" sz="6600" dirty="0" smtClean="0">
                <a:latin typeface="Rockwell Condensed" panose="02060603050405020104" pitchFamily="18" charset="0"/>
              </a:rPr>
              <a:t>crossing</a:t>
            </a:r>
            <a:endParaRPr lang="en-US" sz="6600" dirty="0">
              <a:latin typeface="Rockwell Condensed" panose="02060603050405020104" pitchFamily="18" charset="0"/>
            </a:endParaRPr>
          </a:p>
        </p:txBody>
      </p:sp>
      <p:pic>
        <p:nvPicPr>
          <p:cNvPr id="5" name="Picture Placeholder 4"/>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415" r="1415"/>
          <a:stretch>
            <a:fillRect/>
          </a:stretch>
        </p:blipFill>
        <p:spPr>
          <a:effectLst>
            <a:softEdge rad="317500"/>
          </a:effectLst>
        </p:spPr>
      </p:pic>
      <p:sp>
        <p:nvSpPr>
          <p:cNvPr id="3" name="Content Placeholder 2"/>
          <p:cNvSpPr>
            <a:spLocks noGrp="1"/>
          </p:cNvSpPr>
          <p:nvPr>
            <p:ph idx="16"/>
          </p:nvPr>
        </p:nvSpPr>
        <p:spPr>
          <a:xfrm>
            <a:off x="311994" y="3681895"/>
            <a:ext cx="3445566" cy="495389"/>
          </a:xfrm>
        </p:spPr>
        <p:txBody>
          <a:bodyPr/>
          <a:lstStyle/>
          <a:p>
            <a:pPr lvl="0">
              <a:lnSpc>
                <a:spcPct val="80000"/>
              </a:lnSpc>
              <a:spcBef>
                <a:spcPts val="0"/>
              </a:spcBef>
              <a:buClr>
                <a:schemeClr val="dk1"/>
              </a:buClr>
              <a:buSzPts val="2960"/>
            </a:pPr>
            <a:r>
              <a:rPr lang="en-US" sz="2400" b="0" cap="none" dirty="0">
                <a:solidFill>
                  <a:schemeClr val="dk1"/>
                </a:solidFill>
                <a:latin typeface="Calibri"/>
                <a:ea typeface="Calibri"/>
                <a:cs typeface="Calibri"/>
                <a:sym typeface="Calibri"/>
              </a:rPr>
              <a:t>These signs warn you of school areas and crossings.  Stay alert and watch for children</a:t>
            </a:r>
            <a:r>
              <a:rPr lang="en-US" sz="2400" b="0" cap="none" dirty="0" smtClean="0">
                <a:solidFill>
                  <a:schemeClr val="dk1"/>
                </a:solidFill>
                <a:latin typeface="Calibri"/>
                <a:ea typeface="Calibri"/>
                <a:cs typeface="Calibri"/>
                <a:sym typeface="Calibri"/>
              </a:rPr>
              <a:t>.</a:t>
            </a:r>
          </a:p>
          <a:p>
            <a:pPr lvl="0">
              <a:lnSpc>
                <a:spcPct val="80000"/>
              </a:lnSpc>
              <a:spcBef>
                <a:spcPts val="0"/>
              </a:spcBef>
              <a:buClr>
                <a:schemeClr val="dk1"/>
              </a:buClr>
              <a:buSzPts val="2960"/>
            </a:pPr>
            <a:endParaRPr lang="en-US" sz="2400" dirty="0"/>
          </a:p>
          <a:p>
            <a:pPr lvl="0">
              <a:lnSpc>
                <a:spcPct val="80000"/>
              </a:lnSpc>
              <a:spcBef>
                <a:spcPts val="592"/>
              </a:spcBef>
              <a:buClr>
                <a:schemeClr val="dk1"/>
              </a:buClr>
              <a:buSzPts val="2960"/>
            </a:pPr>
            <a:r>
              <a:rPr lang="en-US" sz="2400" b="0" cap="none" dirty="0">
                <a:solidFill>
                  <a:schemeClr val="dk1"/>
                </a:solidFill>
                <a:latin typeface="Calibri"/>
                <a:ea typeface="Calibri"/>
                <a:cs typeface="Calibri"/>
                <a:sym typeface="Calibri"/>
              </a:rPr>
              <a:t>Adult school crossing guards, auxiliary police or police officers often supervise these street crossings when students are going to and from school.</a:t>
            </a:r>
            <a:endParaRPr lang="en-US" sz="2400" dirty="0"/>
          </a:p>
          <a:p>
            <a:endParaRPr lang="en-US" sz="2400" dirty="0"/>
          </a:p>
        </p:txBody>
      </p:sp>
    </p:spTree>
    <p:extLst>
      <p:ext uri="{BB962C8B-B14F-4D97-AF65-F5344CB8AC3E}">
        <p14:creationId xmlns:p14="http://schemas.microsoft.com/office/powerpoint/2010/main" val="3560297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23</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954956" y="3165231"/>
            <a:ext cx="10064539" cy="495389"/>
          </a:xfrm>
        </p:spPr>
        <p:txBody>
          <a:bodyPr/>
          <a:lstStyle/>
          <a:p>
            <a:pPr lvl="0">
              <a:spcBef>
                <a:spcPts val="0"/>
              </a:spcBef>
              <a:buClr>
                <a:srgbClr val="000000"/>
              </a:buClr>
              <a:buSzPts val="3200"/>
            </a:pPr>
            <a:r>
              <a:rPr lang="en-US" sz="3200" b="0" cap="none" dirty="0">
                <a:solidFill>
                  <a:srgbClr val="000000"/>
                </a:solidFill>
                <a:latin typeface="Calibri"/>
                <a:ea typeface="Calibri"/>
                <a:cs typeface="Calibri"/>
                <a:sym typeface="Calibri"/>
              </a:rPr>
              <a:t>The three signs below show two children walking. They warn of school crossings ahead or of school buildings or grounds next to the roadway.</a:t>
            </a:r>
            <a:endParaRPr lang="en-US" sz="3200" dirty="0"/>
          </a:p>
          <a:p>
            <a:pPr marL="342900" lvl="0" indent="-139700">
              <a:spcBef>
                <a:spcPts val="640"/>
              </a:spcBef>
              <a:buClr>
                <a:schemeClr val="dk1"/>
              </a:buClr>
              <a:buSzPts val="3200"/>
            </a:pPr>
            <a:endParaRPr lang="en-US" sz="3200" b="0" cap="none" dirty="0">
              <a:solidFill>
                <a:schemeClr val="dk1"/>
              </a:solidFill>
              <a:latin typeface="Calibri"/>
              <a:ea typeface="Calibri"/>
              <a:cs typeface="Calibri"/>
              <a:sym typeface="Calibri"/>
            </a:endParaRPr>
          </a:p>
          <a:p>
            <a:endParaRPr lang="en-US" sz="3200" dirty="0">
              <a:latin typeface="Rockwell Condensed" panose="02060603050405020104" pitchFamily="18" charset="0"/>
            </a:endParaRPr>
          </a:p>
        </p:txBody>
      </p:sp>
      <p:sp>
        <p:nvSpPr>
          <p:cNvPr id="6" name="Rectangle 5"/>
          <p:cNvSpPr/>
          <p:nvPr/>
        </p:nvSpPr>
        <p:spPr>
          <a:xfrm>
            <a:off x="3868615" y="1631852"/>
            <a:ext cx="4487594" cy="4332850"/>
          </a:xfrm>
          <a:prstGeom prst="rect">
            <a:avLst/>
          </a:prstGeom>
          <a:solidFill>
            <a:srgbClr val="9080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222;p31"/>
          <p:cNvPicPr preferRelativeResize="0"/>
          <p:nvPr/>
        </p:nvPicPr>
        <p:blipFill>
          <a:blip r:embed="rId5">
            <a:alphaModFix/>
          </a:blip>
          <a:stretch>
            <a:fillRect/>
          </a:stretch>
        </p:blipFill>
        <p:spPr>
          <a:xfrm>
            <a:off x="4562649" y="3716891"/>
            <a:ext cx="2587926" cy="2477704"/>
          </a:xfrm>
          <a:prstGeom prst="rect">
            <a:avLst/>
          </a:prstGeom>
          <a:noFill/>
          <a:ln>
            <a:noFill/>
          </a:ln>
          <a:effectLst>
            <a:softEdge rad="317500"/>
          </a:effectLst>
        </p:spPr>
      </p:pic>
      <p:pic>
        <p:nvPicPr>
          <p:cNvPr id="8" name="Google Shape;223;p31"/>
          <p:cNvPicPr preferRelativeResize="0"/>
          <p:nvPr/>
        </p:nvPicPr>
        <p:blipFill>
          <a:blip r:embed="rId6">
            <a:alphaModFix/>
          </a:blip>
          <a:stretch>
            <a:fillRect/>
          </a:stretch>
        </p:blipFill>
        <p:spPr>
          <a:xfrm>
            <a:off x="1862099" y="3498527"/>
            <a:ext cx="2892020" cy="3359473"/>
          </a:xfrm>
          <a:prstGeom prst="rect">
            <a:avLst/>
          </a:prstGeom>
          <a:noFill/>
          <a:ln>
            <a:noFill/>
          </a:ln>
          <a:effectLst>
            <a:softEdge rad="317500"/>
          </a:effectLst>
        </p:spPr>
      </p:pic>
      <p:pic>
        <p:nvPicPr>
          <p:cNvPr id="9" name="Google Shape;224;p31"/>
          <p:cNvPicPr preferRelativeResize="0"/>
          <p:nvPr/>
        </p:nvPicPr>
        <p:blipFill>
          <a:blip r:embed="rId7">
            <a:alphaModFix/>
          </a:blip>
          <a:stretch>
            <a:fillRect/>
          </a:stretch>
        </p:blipFill>
        <p:spPr>
          <a:xfrm>
            <a:off x="6944276" y="3467248"/>
            <a:ext cx="2906849" cy="3305905"/>
          </a:xfrm>
          <a:prstGeom prst="rect">
            <a:avLst/>
          </a:prstGeom>
          <a:noFill/>
          <a:ln>
            <a:noFill/>
          </a:ln>
          <a:effectLst>
            <a:softEdge rad="317500"/>
          </a:effectLst>
        </p:spPr>
      </p:pic>
    </p:spTree>
    <p:extLst>
      <p:ext uri="{BB962C8B-B14F-4D97-AF65-F5344CB8AC3E}">
        <p14:creationId xmlns:p14="http://schemas.microsoft.com/office/powerpoint/2010/main" val="3623826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24</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60700" y="3543299"/>
            <a:ext cx="3445566" cy="495389"/>
          </a:xfrm>
        </p:spPr>
        <p:txBody>
          <a:bodyPr/>
          <a:lstStyle/>
          <a:p>
            <a:r>
              <a:rPr lang="en-US" sz="6600" dirty="0" smtClean="0">
                <a:latin typeface="Rockwell Condensed" panose="02060603050405020104" pitchFamily="18" charset="0"/>
              </a:rPr>
              <a:t>School Speed limit</a:t>
            </a:r>
          </a:p>
          <a:p>
            <a:r>
              <a:rPr lang="en-US" sz="6600" dirty="0" smtClean="0">
                <a:latin typeface="Rockwell Condensed" panose="02060603050405020104" pitchFamily="18" charset="0"/>
              </a:rPr>
              <a:t>signs</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164090" y="3790994"/>
            <a:ext cx="3445566" cy="495389"/>
          </a:xfrm>
        </p:spPr>
        <p:txBody>
          <a:bodyPr/>
          <a:lstStyle/>
          <a:p>
            <a:pPr lvl="0"/>
            <a:r>
              <a:rPr lang="en-US" sz="2800" b="0" cap="none" dirty="0">
                <a:solidFill>
                  <a:schemeClr val="dk1"/>
                </a:solidFill>
                <a:latin typeface="Calibri"/>
                <a:ea typeface="Calibri"/>
                <a:cs typeface="Calibri"/>
                <a:sym typeface="Calibri"/>
              </a:rPr>
              <a:t>These two signs are used in areas where a reduced-speed school zone has been established. </a:t>
            </a:r>
            <a:endParaRPr lang="en-US" sz="2800" dirty="0"/>
          </a:p>
          <a:p>
            <a:endParaRPr lang="en-US" sz="2800" dirty="0"/>
          </a:p>
        </p:txBody>
      </p:sp>
      <p:pic>
        <p:nvPicPr>
          <p:cNvPr id="5" name="Picture 4"/>
          <p:cNvPicPr>
            <a:picLocks noChangeAspect="1"/>
          </p:cNvPicPr>
          <p:nvPr/>
        </p:nvPicPr>
        <p:blipFill>
          <a:blip r:embed="rId5"/>
          <a:stretch>
            <a:fillRect/>
          </a:stretch>
        </p:blipFill>
        <p:spPr>
          <a:xfrm>
            <a:off x="3263706" y="1491175"/>
            <a:ext cx="5627076" cy="4964564"/>
          </a:xfrm>
          <a:prstGeom prst="rect">
            <a:avLst/>
          </a:prstGeom>
          <a:effectLst>
            <a:softEdge rad="317500"/>
          </a:effectLst>
        </p:spPr>
      </p:pic>
    </p:spTree>
    <p:extLst>
      <p:ext uri="{BB962C8B-B14F-4D97-AF65-F5344CB8AC3E}">
        <p14:creationId xmlns:p14="http://schemas.microsoft.com/office/powerpoint/2010/main" val="1384361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25</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1080142" y="2975985"/>
            <a:ext cx="10064539" cy="495389"/>
          </a:xfrm>
        </p:spPr>
        <p:txBody>
          <a:bodyPr/>
          <a:lstStyle/>
          <a:p>
            <a:pPr lvl="0"/>
            <a:r>
              <a:rPr lang="en-US" sz="3200" b="0" cap="none" dirty="0">
                <a:solidFill>
                  <a:schemeClr val="dk1"/>
                </a:solidFill>
                <a:latin typeface="Calibri"/>
                <a:ea typeface="Calibri"/>
                <a:cs typeface="Calibri"/>
                <a:sym typeface="Calibri"/>
              </a:rPr>
              <a:t>The posted speed applies only on school days when children are present (usual school hours are 7 a.m. to 4 p.m., but hours may vary), where a potential hazard exists because of the children’s close proximity to traffic, or when a light is flashing.</a:t>
            </a:r>
            <a:endParaRPr lang="en-US" sz="3200" dirty="0"/>
          </a:p>
          <a:p>
            <a:endParaRPr lang="en-US" sz="3200" dirty="0">
              <a:latin typeface="Rockwell Condensed" panose="02060603050405020104" pitchFamily="18" charset="0"/>
            </a:endParaRPr>
          </a:p>
        </p:txBody>
      </p:sp>
      <p:sp>
        <p:nvSpPr>
          <p:cNvPr id="6" name="Rectangle 5"/>
          <p:cNvSpPr/>
          <p:nvPr/>
        </p:nvSpPr>
        <p:spPr>
          <a:xfrm>
            <a:off x="3868615" y="1631852"/>
            <a:ext cx="4487594" cy="4332850"/>
          </a:xfrm>
          <a:prstGeom prst="rect">
            <a:avLst/>
          </a:prstGeom>
          <a:solidFill>
            <a:srgbClr val="9080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3814020" y="4157347"/>
            <a:ext cx="4596782" cy="2298391"/>
          </a:xfrm>
          <a:prstGeom prst="rect">
            <a:avLst/>
          </a:prstGeom>
          <a:effectLst>
            <a:softEdge rad="317500"/>
          </a:effectLst>
        </p:spPr>
      </p:pic>
    </p:spTree>
    <p:extLst>
      <p:ext uri="{BB962C8B-B14F-4D97-AF65-F5344CB8AC3E}">
        <p14:creationId xmlns:p14="http://schemas.microsoft.com/office/powerpoint/2010/main" val="4092834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26</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220163" y="3339158"/>
            <a:ext cx="4126640" cy="495389"/>
          </a:xfrm>
        </p:spPr>
        <p:txBody>
          <a:bodyPr/>
          <a:lstStyle/>
          <a:p>
            <a:r>
              <a:rPr lang="en-US" sz="4500" dirty="0" smtClean="0">
                <a:latin typeface="Rockwell Condensed" panose="02060603050405020104" pitchFamily="18" charset="0"/>
              </a:rPr>
              <a:t>Stop ahead</a:t>
            </a:r>
          </a:p>
          <a:p>
            <a:r>
              <a:rPr lang="en-US" sz="4500" dirty="0" smtClean="0">
                <a:latin typeface="Rockwell Condensed" panose="02060603050405020104" pitchFamily="18" charset="0"/>
              </a:rPr>
              <a:t>Yield ahead</a:t>
            </a:r>
          </a:p>
          <a:p>
            <a:r>
              <a:rPr lang="en-US" sz="4500" dirty="0" smtClean="0">
                <a:latin typeface="Rockwell Condensed" panose="02060603050405020104" pitchFamily="18" charset="0"/>
              </a:rPr>
              <a:t>Signal ahead</a:t>
            </a:r>
            <a:endParaRPr lang="en-US" sz="4500" dirty="0">
              <a:latin typeface="Rockwell Condensed" panose="02060603050405020104" pitchFamily="18" charset="0"/>
            </a:endParaRPr>
          </a:p>
        </p:txBody>
      </p:sp>
      <p:sp>
        <p:nvSpPr>
          <p:cNvPr id="3" name="Content Placeholder 2"/>
          <p:cNvSpPr>
            <a:spLocks noGrp="1"/>
          </p:cNvSpPr>
          <p:nvPr>
            <p:ph idx="16"/>
          </p:nvPr>
        </p:nvSpPr>
        <p:spPr>
          <a:xfrm>
            <a:off x="420544" y="3816626"/>
            <a:ext cx="3445566" cy="495389"/>
          </a:xfrm>
        </p:spPr>
        <p:txBody>
          <a:bodyPr/>
          <a:lstStyle/>
          <a:p>
            <a:pPr lvl="0">
              <a:spcBef>
                <a:spcPts val="0"/>
              </a:spcBef>
              <a:buClr>
                <a:srgbClr val="000000"/>
              </a:buClr>
              <a:buSzPts val="2700"/>
            </a:pPr>
            <a:r>
              <a:rPr lang="en-US" sz="2000" b="0" cap="none" dirty="0">
                <a:solidFill>
                  <a:srgbClr val="000000"/>
                </a:solidFill>
                <a:latin typeface="Calibri"/>
                <a:ea typeface="Calibri"/>
                <a:cs typeface="Calibri"/>
                <a:sym typeface="Calibri"/>
              </a:rPr>
              <a:t>These signs warn of traffic controls ahead. Although the traffic signal may not yet be visible, the traffic signs are close enough to require you to start slowing down</a:t>
            </a:r>
            <a:r>
              <a:rPr lang="en-US" sz="2000" b="0" cap="none" dirty="0" smtClean="0">
                <a:solidFill>
                  <a:srgbClr val="000000"/>
                </a:solidFill>
                <a:latin typeface="Calibri"/>
                <a:ea typeface="Calibri"/>
                <a:cs typeface="Calibri"/>
                <a:sym typeface="Calibri"/>
              </a:rPr>
              <a:t>.</a:t>
            </a:r>
          </a:p>
          <a:p>
            <a:pPr lvl="0">
              <a:spcBef>
                <a:spcPts val="0"/>
              </a:spcBef>
              <a:buClr>
                <a:srgbClr val="000000"/>
              </a:buClr>
              <a:buSzPts val="2700"/>
            </a:pPr>
            <a:endParaRPr lang="en-US" sz="2000" dirty="0"/>
          </a:p>
          <a:p>
            <a:pPr lvl="0">
              <a:spcBef>
                <a:spcPts val="540"/>
              </a:spcBef>
              <a:buClr>
                <a:srgbClr val="000000"/>
              </a:buClr>
              <a:buSzPts val="2700"/>
            </a:pPr>
            <a:r>
              <a:rPr lang="en-US" sz="2000" b="0" cap="none" dirty="0">
                <a:solidFill>
                  <a:srgbClr val="000000"/>
                </a:solidFill>
                <a:latin typeface="Calibri"/>
                <a:ea typeface="Calibri"/>
                <a:cs typeface="Calibri"/>
                <a:sym typeface="Calibri"/>
              </a:rPr>
              <a:t>Advance warning signs also are used in high-speed areas because of the longer distance needed to slow down or stop.</a:t>
            </a:r>
            <a:endParaRPr lang="en-US" sz="2000" dirty="0"/>
          </a:p>
          <a:p>
            <a:endParaRPr lang="en-US" sz="2000" dirty="0"/>
          </a:p>
        </p:txBody>
      </p:sp>
      <p:pic>
        <p:nvPicPr>
          <p:cNvPr id="5" name="Picture 4"/>
          <p:cNvPicPr>
            <a:picLocks noChangeAspect="1"/>
          </p:cNvPicPr>
          <p:nvPr/>
        </p:nvPicPr>
        <p:blipFill>
          <a:blip r:embed="rId5"/>
          <a:stretch>
            <a:fillRect/>
          </a:stretch>
        </p:blipFill>
        <p:spPr>
          <a:xfrm>
            <a:off x="3502855" y="2208629"/>
            <a:ext cx="5120639" cy="2968282"/>
          </a:xfrm>
          <a:prstGeom prst="rect">
            <a:avLst/>
          </a:prstGeom>
          <a:effectLst>
            <a:softEdge rad="317500"/>
          </a:effectLst>
        </p:spPr>
      </p:pic>
    </p:spTree>
    <p:extLst>
      <p:ext uri="{BB962C8B-B14F-4D97-AF65-F5344CB8AC3E}">
        <p14:creationId xmlns:p14="http://schemas.microsoft.com/office/powerpoint/2010/main" val="2927820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27</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308181" y="3474639"/>
            <a:ext cx="3767987" cy="495389"/>
          </a:xfrm>
        </p:spPr>
        <p:txBody>
          <a:bodyPr/>
          <a:lstStyle/>
          <a:p>
            <a:r>
              <a:rPr lang="en-US" sz="4800" dirty="0" smtClean="0">
                <a:latin typeface="Rockwell Condensed" panose="02060603050405020104" pitchFamily="18" charset="0"/>
              </a:rPr>
              <a:t>Intersection ahead</a:t>
            </a:r>
            <a:endParaRPr lang="en-US" sz="4800" dirty="0">
              <a:latin typeface="Rockwell Condensed" panose="02060603050405020104" pitchFamily="18" charset="0"/>
            </a:endParaRPr>
          </a:p>
        </p:txBody>
      </p:sp>
      <p:sp>
        <p:nvSpPr>
          <p:cNvPr id="3" name="Content Placeholder 2"/>
          <p:cNvSpPr>
            <a:spLocks noGrp="1"/>
          </p:cNvSpPr>
          <p:nvPr>
            <p:ph idx="16"/>
          </p:nvPr>
        </p:nvSpPr>
        <p:spPr>
          <a:xfrm>
            <a:off x="115832" y="3568931"/>
            <a:ext cx="3445566" cy="495389"/>
          </a:xfrm>
        </p:spPr>
        <p:txBody>
          <a:bodyPr/>
          <a:lstStyle/>
          <a:p>
            <a:pPr lvl="0">
              <a:spcBef>
                <a:spcPts val="0"/>
              </a:spcBef>
              <a:buClr>
                <a:srgbClr val="000000"/>
              </a:buClr>
              <a:buSzPts val="3200"/>
            </a:pPr>
            <a:r>
              <a:rPr lang="en-US" sz="2400" b="0" cap="none" dirty="0">
                <a:solidFill>
                  <a:srgbClr val="000000"/>
                </a:solidFill>
                <a:latin typeface="Calibri"/>
                <a:ea typeface="Calibri"/>
                <a:cs typeface="Calibri"/>
                <a:sym typeface="Calibri"/>
              </a:rPr>
              <a:t>Signs warn you of intersections ahead where traffic may exist or where a right or left turn may be required. A sign naming the intersecting road also may be posted.  </a:t>
            </a:r>
            <a:endParaRPr lang="en-US" sz="2400" b="0" cap="none" dirty="0" smtClean="0">
              <a:solidFill>
                <a:srgbClr val="000000"/>
              </a:solidFill>
              <a:latin typeface="Calibri"/>
              <a:ea typeface="Calibri"/>
              <a:cs typeface="Calibri"/>
              <a:sym typeface="Calibri"/>
            </a:endParaRPr>
          </a:p>
          <a:p>
            <a:pPr lvl="0">
              <a:spcBef>
                <a:spcPts val="0"/>
              </a:spcBef>
              <a:buClr>
                <a:srgbClr val="000000"/>
              </a:buClr>
              <a:buSzPts val="3200"/>
            </a:pPr>
            <a:endParaRPr lang="en-US" sz="2400" b="0" cap="none" dirty="0">
              <a:solidFill>
                <a:srgbClr val="000000"/>
              </a:solidFill>
              <a:latin typeface="Calibri"/>
              <a:ea typeface="Calibri"/>
              <a:cs typeface="Calibri"/>
              <a:sym typeface="Calibri"/>
            </a:endParaRPr>
          </a:p>
          <a:p>
            <a:pPr lvl="0">
              <a:spcBef>
                <a:spcPts val="0"/>
              </a:spcBef>
              <a:buClr>
                <a:srgbClr val="000000"/>
              </a:buClr>
              <a:buSzPts val="3200"/>
            </a:pPr>
            <a:r>
              <a:rPr lang="en-US" sz="2400" b="0" cap="none" dirty="0" smtClean="0">
                <a:solidFill>
                  <a:srgbClr val="000000"/>
                </a:solidFill>
                <a:latin typeface="Calibri"/>
                <a:ea typeface="Calibri"/>
                <a:cs typeface="Calibri"/>
                <a:sym typeface="Calibri"/>
              </a:rPr>
              <a:t>The </a:t>
            </a:r>
            <a:r>
              <a:rPr lang="en-US" sz="2400" b="0" cap="none" dirty="0">
                <a:solidFill>
                  <a:srgbClr val="000000"/>
                </a:solidFill>
                <a:latin typeface="Calibri"/>
                <a:ea typeface="Calibri"/>
                <a:cs typeface="Calibri"/>
                <a:sym typeface="Calibri"/>
              </a:rPr>
              <a:t>two intersections shown </a:t>
            </a:r>
            <a:r>
              <a:rPr lang="en-US" sz="2400" b="0" cap="none" dirty="0" smtClean="0">
                <a:solidFill>
                  <a:srgbClr val="000000"/>
                </a:solidFill>
                <a:latin typeface="Calibri"/>
                <a:ea typeface="Calibri"/>
                <a:cs typeface="Calibri"/>
                <a:sym typeface="Calibri"/>
              </a:rPr>
              <a:t>here </a:t>
            </a:r>
            <a:r>
              <a:rPr lang="en-US" sz="2400" b="0" cap="none" dirty="0">
                <a:solidFill>
                  <a:srgbClr val="000000"/>
                </a:solidFill>
                <a:latin typeface="Calibri"/>
                <a:ea typeface="Calibri"/>
                <a:cs typeface="Calibri"/>
                <a:sym typeface="Calibri"/>
              </a:rPr>
              <a:t>are the Crossroad and the Side Road.</a:t>
            </a:r>
            <a:endParaRPr lang="en-US" sz="2400" dirty="0"/>
          </a:p>
        </p:txBody>
      </p:sp>
      <p:pic>
        <p:nvPicPr>
          <p:cNvPr id="5" name="Picture 4"/>
          <p:cNvPicPr>
            <a:picLocks noChangeAspect="1"/>
          </p:cNvPicPr>
          <p:nvPr/>
        </p:nvPicPr>
        <p:blipFill>
          <a:blip r:embed="rId5"/>
          <a:stretch>
            <a:fillRect/>
          </a:stretch>
        </p:blipFill>
        <p:spPr>
          <a:xfrm>
            <a:off x="3643389" y="2228732"/>
            <a:ext cx="4883319" cy="1991575"/>
          </a:xfrm>
          <a:prstGeom prst="rect">
            <a:avLst/>
          </a:prstGeom>
          <a:effectLst>
            <a:softEdge rad="317500"/>
          </a:effectLst>
        </p:spPr>
      </p:pic>
      <p:pic>
        <p:nvPicPr>
          <p:cNvPr id="6" name="Picture 5"/>
          <p:cNvPicPr>
            <a:picLocks noChangeAspect="1"/>
          </p:cNvPicPr>
          <p:nvPr/>
        </p:nvPicPr>
        <p:blipFill>
          <a:blip r:embed="rId6"/>
          <a:stretch>
            <a:fillRect/>
          </a:stretch>
        </p:blipFill>
        <p:spPr>
          <a:xfrm>
            <a:off x="4200425" y="4064320"/>
            <a:ext cx="1761564" cy="1761564"/>
          </a:xfrm>
          <a:prstGeom prst="rect">
            <a:avLst/>
          </a:prstGeom>
          <a:effectLst>
            <a:softEdge rad="317500"/>
          </a:effectLst>
        </p:spPr>
      </p:pic>
      <p:pic>
        <p:nvPicPr>
          <p:cNvPr id="9" name="Picture 8"/>
          <p:cNvPicPr>
            <a:picLocks noChangeAspect="1"/>
          </p:cNvPicPr>
          <p:nvPr/>
        </p:nvPicPr>
        <p:blipFill>
          <a:blip r:embed="rId6"/>
          <a:stretch>
            <a:fillRect/>
          </a:stretch>
        </p:blipFill>
        <p:spPr>
          <a:xfrm>
            <a:off x="5961989" y="4064320"/>
            <a:ext cx="1761564" cy="1761564"/>
          </a:xfrm>
          <a:prstGeom prst="rect">
            <a:avLst/>
          </a:prstGeom>
          <a:effectLst>
            <a:softEdge rad="317500"/>
          </a:effectLst>
        </p:spPr>
      </p:pic>
    </p:spTree>
    <p:extLst>
      <p:ext uri="{BB962C8B-B14F-4D97-AF65-F5344CB8AC3E}">
        <p14:creationId xmlns:p14="http://schemas.microsoft.com/office/powerpoint/2010/main" val="10609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28</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746434" y="3816626"/>
            <a:ext cx="3445566" cy="495389"/>
          </a:xfrm>
        </p:spPr>
        <p:txBody>
          <a:bodyPr/>
          <a:lstStyle/>
          <a:p>
            <a:r>
              <a:rPr lang="en-US" sz="6600" dirty="0" smtClean="0">
                <a:latin typeface="Rockwell Condensed" panose="02060603050405020104" pitchFamily="18" charset="0"/>
              </a:rPr>
              <a:t>Cross</a:t>
            </a:r>
          </a:p>
          <a:p>
            <a:r>
              <a:rPr lang="en-US" sz="6600" dirty="0" smtClean="0">
                <a:latin typeface="Rockwell Condensed" panose="02060603050405020104" pitchFamily="18" charset="0"/>
              </a:rPr>
              <a:t>road</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219127" y="3816625"/>
            <a:ext cx="3445566" cy="495389"/>
          </a:xfrm>
        </p:spPr>
        <p:txBody>
          <a:bodyPr/>
          <a:lstStyle/>
          <a:p>
            <a:pPr lvl="0"/>
            <a:r>
              <a:rPr lang="en-US" sz="2400" b="0" cap="none" dirty="0">
                <a:solidFill>
                  <a:schemeClr val="dk1"/>
                </a:solidFill>
                <a:latin typeface="Calibri"/>
                <a:ea typeface="Calibri"/>
                <a:cs typeface="Calibri"/>
                <a:sym typeface="Calibri"/>
              </a:rPr>
              <a:t>The Crossroad sign shows two streets that intersect at a typical intersection.  </a:t>
            </a:r>
            <a:endParaRPr lang="en-US" sz="2400" b="0" cap="none" dirty="0" smtClean="0">
              <a:solidFill>
                <a:schemeClr val="dk1"/>
              </a:solidFill>
              <a:latin typeface="Calibri"/>
              <a:ea typeface="Calibri"/>
              <a:cs typeface="Calibri"/>
              <a:sym typeface="Calibri"/>
            </a:endParaRPr>
          </a:p>
          <a:p>
            <a:pPr lvl="0"/>
            <a:endParaRPr lang="en-US" sz="2400" b="0" cap="none" dirty="0">
              <a:solidFill>
                <a:schemeClr val="dk1"/>
              </a:solidFill>
              <a:latin typeface="Calibri"/>
              <a:ea typeface="Calibri"/>
              <a:cs typeface="Calibri"/>
              <a:sym typeface="Calibri"/>
            </a:endParaRPr>
          </a:p>
          <a:p>
            <a:pPr lvl="0"/>
            <a:r>
              <a:rPr lang="en-US" sz="2400" b="0" cap="none" dirty="0" smtClean="0">
                <a:solidFill>
                  <a:schemeClr val="dk1"/>
                </a:solidFill>
                <a:latin typeface="Calibri"/>
                <a:ea typeface="Calibri"/>
                <a:cs typeface="Calibri"/>
                <a:sym typeface="Calibri"/>
              </a:rPr>
              <a:t>The </a:t>
            </a:r>
            <a:r>
              <a:rPr lang="en-US" sz="2400" b="0" cap="none" dirty="0">
                <a:solidFill>
                  <a:schemeClr val="dk1"/>
                </a:solidFill>
                <a:latin typeface="Calibri"/>
                <a:ea typeface="Calibri"/>
                <a:cs typeface="Calibri"/>
                <a:sym typeface="Calibri"/>
              </a:rPr>
              <a:t>intersection could be uncontrolled (with no stop signs, yield signs, or traffic signal lights) or controlled (with stop signs, yield signs, or traffic signal lights).</a:t>
            </a:r>
          </a:p>
          <a:p>
            <a:endParaRPr lang="en-US" sz="2400" dirty="0"/>
          </a:p>
        </p:txBody>
      </p:sp>
      <p:pic>
        <p:nvPicPr>
          <p:cNvPr id="7" name="Google Shape;261;p36"/>
          <p:cNvPicPr preferRelativeResize="0"/>
          <p:nvPr/>
        </p:nvPicPr>
        <p:blipFill>
          <a:blip r:embed="rId5">
            <a:alphaModFix/>
          </a:blip>
          <a:stretch>
            <a:fillRect/>
          </a:stretch>
        </p:blipFill>
        <p:spPr>
          <a:xfrm>
            <a:off x="3916690" y="1535710"/>
            <a:ext cx="4397316" cy="4316449"/>
          </a:xfrm>
          <a:prstGeom prst="rect">
            <a:avLst/>
          </a:prstGeom>
          <a:noFill/>
          <a:ln>
            <a:noFill/>
          </a:ln>
          <a:effectLst>
            <a:softEdge rad="317500"/>
          </a:effectLst>
        </p:spPr>
      </p:pic>
    </p:spTree>
    <p:extLst>
      <p:ext uri="{BB962C8B-B14F-4D97-AF65-F5344CB8AC3E}">
        <p14:creationId xmlns:p14="http://schemas.microsoft.com/office/powerpoint/2010/main" val="654429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29</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212590" y="3321236"/>
            <a:ext cx="3445566" cy="495389"/>
          </a:xfrm>
        </p:spPr>
        <p:txBody>
          <a:bodyPr/>
          <a:lstStyle/>
          <a:p>
            <a:r>
              <a:rPr lang="en-US" sz="6600" dirty="0" smtClean="0">
                <a:latin typeface="Rockwell Condensed" panose="02060603050405020104" pitchFamily="18" charset="0"/>
              </a:rPr>
              <a:t>Side </a:t>
            </a:r>
          </a:p>
          <a:p>
            <a:r>
              <a:rPr lang="en-US" sz="6600" dirty="0" smtClean="0">
                <a:latin typeface="Rockwell Condensed" panose="02060603050405020104" pitchFamily="18" charset="0"/>
              </a:rPr>
              <a:t>road</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211015" y="3672929"/>
            <a:ext cx="3445566" cy="495389"/>
          </a:xfrm>
        </p:spPr>
        <p:txBody>
          <a:bodyPr/>
          <a:lstStyle/>
          <a:p>
            <a:pPr lvl="0"/>
            <a:r>
              <a:rPr lang="en-US" sz="2400" b="0" cap="none" dirty="0">
                <a:solidFill>
                  <a:schemeClr val="dk1"/>
                </a:solidFill>
                <a:latin typeface="Calibri"/>
                <a:ea typeface="Calibri"/>
                <a:cs typeface="Calibri"/>
                <a:sym typeface="Calibri"/>
              </a:rPr>
              <a:t>The Side Road sign shows a road that terminates when it intersects with a second road.</a:t>
            </a:r>
            <a:endParaRPr lang="en-US" sz="2400" dirty="0"/>
          </a:p>
          <a:p>
            <a:endParaRPr lang="en-US" sz="2400" dirty="0"/>
          </a:p>
        </p:txBody>
      </p:sp>
      <p:pic>
        <p:nvPicPr>
          <p:cNvPr id="7" name="Google Shape;268;p37"/>
          <p:cNvPicPr preferRelativeResize="0"/>
          <p:nvPr/>
        </p:nvPicPr>
        <p:blipFill>
          <a:blip r:embed="rId5">
            <a:alphaModFix/>
          </a:blip>
          <a:stretch>
            <a:fillRect/>
          </a:stretch>
        </p:blipFill>
        <p:spPr>
          <a:xfrm>
            <a:off x="4036035" y="1384158"/>
            <a:ext cx="2125104" cy="1937078"/>
          </a:xfrm>
          <a:prstGeom prst="rect">
            <a:avLst/>
          </a:prstGeom>
          <a:noFill/>
          <a:ln>
            <a:noFill/>
          </a:ln>
          <a:effectLst>
            <a:softEdge rad="317500"/>
          </a:effectLst>
        </p:spPr>
      </p:pic>
      <p:pic>
        <p:nvPicPr>
          <p:cNvPr id="8" name="Google Shape;269;p37"/>
          <p:cNvPicPr preferRelativeResize="0"/>
          <p:nvPr/>
        </p:nvPicPr>
        <p:blipFill>
          <a:blip r:embed="rId6">
            <a:alphaModFix/>
          </a:blip>
          <a:stretch>
            <a:fillRect/>
          </a:stretch>
        </p:blipFill>
        <p:spPr>
          <a:xfrm>
            <a:off x="3656581" y="3094892"/>
            <a:ext cx="5009117" cy="3131244"/>
          </a:xfrm>
          <a:prstGeom prst="rect">
            <a:avLst/>
          </a:prstGeom>
          <a:noFill/>
          <a:ln>
            <a:noFill/>
          </a:ln>
          <a:effectLst>
            <a:softEdge rad="317500"/>
          </a:effectLst>
        </p:spPr>
      </p:pic>
      <p:pic>
        <p:nvPicPr>
          <p:cNvPr id="9" name="Google Shape;268;p37"/>
          <p:cNvPicPr preferRelativeResize="0"/>
          <p:nvPr/>
        </p:nvPicPr>
        <p:blipFill>
          <a:blip r:embed="rId5">
            <a:alphaModFix/>
          </a:blip>
          <a:stretch>
            <a:fillRect/>
          </a:stretch>
        </p:blipFill>
        <p:spPr>
          <a:xfrm>
            <a:off x="6037298" y="1384158"/>
            <a:ext cx="2125104" cy="1937078"/>
          </a:xfrm>
          <a:prstGeom prst="rect">
            <a:avLst/>
          </a:prstGeom>
          <a:noFill/>
          <a:ln>
            <a:noFill/>
          </a:ln>
          <a:effectLst>
            <a:softEdge rad="317500"/>
          </a:effectLst>
        </p:spPr>
      </p:pic>
    </p:spTree>
    <p:extLst>
      <p:ext uri="{BB962C8B-B14F-4D97-AF65-F5344CB8AC3E}">
        <p14:creationId xmlns:p14="http://schemas.microsoft.com/office/powerpoint/2010/main" val="374295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IN" smtClean="0"/>
              <a:pPr/>
              <a:t>3</a:t>
            </a:fld>
            <a:endParaRPr lang="en-IN"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65553" y="1859068"/>
            <a:ext cx="4204470" cy="495389"/>
          </a:xfrm>
        </p:spPr>
        <p:txBody>
          <a:bodyPr/>
          <a:lstStyle/>
          <a:p>
            <a:r>
              <a:rPr lang="en-IN" sz="2800" dirty="0" smtClean="0"/>
              <a:t>Navigation Menu</a:t>
            </a:r>
            <a:endParaRPr lang="en-IN" sz="2800" dirty="0"/>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159106" y="5219412"/>
            <a:ext cx="4716291" cy="495389"/>
          </a:xfrm>
        </p:spPr>
        <p:txBody>
          <a:bodyPr/>
          <a:lstStyle/>
          <a:p>
            <a:r>
              <a:rPr lang="en-JM" altLang="en-US" sz="1600" dirty="0">
                <a:solidFill>
                  <a:srgbClr val="FF6600"/>
                </a:solidFill>
                <a:latin typeface="Source Sans Pro Light" pitchFamily="-84" charset="0"/>
              </a:rPr>
              <a:t>The smarter way to learn how to </a:t>
            </a:r>
            <a:r>
              <a:rPr lang="en-JM" altLang="en-US" sz="1600" dirty="0" smtClean="0">
                <a:solidFill>
                  <a:srgbClr val="FF6600"/>
                </a:solidFill>
                <a:latin typeface="Source Sans Pro Light" pitchFamily="-84" charset="0"/>
              </a:rPr>
              <a:t>drive!</a:t>
            </a:r>
            <a:endParaRPr lang="en-JM" altLang="en-US" sz="1600" dirty="0">
              <a:solidFill>
                <a:srgbClr val="FF6600"/>
              </a:solidFill>
              <a:latin typeface="Source Sans Pro Light" pitchFamily="-84" charset="0"/>
            </a:endParaRPr>
          </a:p>
          <a:p>
            <a:endParaRPr lang="en-IN" sz="2000" dirty="0">
              <a:solidFill>
                <a:srgbClr val="FF6600"/>
              </a:solidFill>
            </a:endParaRPr>
          </a:p>
        </p:txBody>
      </p:sp>
      <p:pic>
        <p:nvPicPr>
          <p:cNvPr id="29" name="Picture Placeholder 28">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5282969" y="1850968"/>
            <a:ext cx="605487" cy="605487"/>
          </a:xfrm>
        </p:spPr>
      </p:pic>
      <p:pic>
        <p:nvPicPr>
          <p:cNvPr id="31" name="Picture Placeholder 30">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tretch>
            <a:fillRect/>
          </a:stretch>
        </p:blipFill>
        <p:spPr>
          <a:xfrm>
            <a:off x="6298782" y="4906113"/>
            <a:ext cx="605487" cy="605487"/>
          </a:xfrm>
        </p:spPr>
      </p:pic>
      <p:pic>
        <p:nvPicPr>
          <p:cNvPr id="13" name="Picture 12"/>
          <p:cNvPicPr>
            <a:picLocks noChangeAspect="1"/>
          </p:cNvPicPr>
          <p:nvPr/>
        </p:nvPicPr>
        <p:blipFill>
          <a:blip r:embed="rId6"/>
          <a:stretch>
            <a:fillRect/>
          </a:stretch>
        </p:blipFill>
        <p:spPr>
          <a:xfrm>
            <a:off x="65553" y="799391"/>
            <a:ext cx="1469242" cy="756550"/>
          </a:xfrm>
          <a:prstGeom prst="rect">
            <a:avLst/>
          </a:prstGeom>
        </p:spPr>
      </p:pic>
      <p:sp>
        <p:nvSpPr>
          <p:cNvPr id="17" name="Rounded Rectangle 16"/>
          <p:cNvSpPr/>
          <p:nvPr/>
        </p:nvSpPr>
        <p:spPr>
          <a:xfrm>
            <a:off x="1380051" y="2925535"/>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7" action="ppaction://hlinksldjump"/>
              </a:rPr>
              <a:t>Traffic Signs</a:t>
            </a:r>
            <a:endParaRPr lang="en-US" b="1" dirty="0">
              <a:solidFill>
                <a:srgbClr val="0000FF"/>
              </a:solidFill>
            </a:endParaRPr>
          </a:p>
        </p:txBody>
      </p:sp>
      <p:sp>
        <p:nvSpPr>
          <p:cNvPr id="22" name="Rounded Rectangle 21"/>
          <p:cNvSpPr/>
          <p:nvPr/>
        </p:nvSpPr>
        <p:spPr>
          <a:xfrm>
            <a:off x="1380051" y="3765188"/>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8" action="ppaction://hlinksldjump"/>
              </a:rPr>
              <a:t>Regulatory </a:t>
            </a:r>
            <a:r>
              <a:rPr lang="en-US" b="1" dirty="0" smtClean="0">
                <a:solidFill>
                  <a:srgbClr val="0000FF"/>
                </a:solidFill>
                <a:hlinkClick r:id="rId8" action="ppaction://hlinksldjump"/>
              </a:rPr>
              <a:t>Signs</a:t>
            </a:r>
            <a:endParaRPr lang="en-US" b="1" dirty="0">
              <a:solidFill>
                <a:srgbClr val="0000FF"/>
              </a:solidFill>
            </a:endParaRPr>
          </a:p>
        </p:txBody>
      </p:sp>
      <p:sp>
        <p:nvSpPr>
          <p:cNvPr id="23" name="Rounded Rectangle 22"/>
          <p:cNvSpPr/>
          <p:nvPr/>
        </p:nvSpPr>
        <p:spPr>
          <a:xfrm>
            <a:off x="1380051" y="4523604"/>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9" action="ppaction://hlinksldjump"/>
              </a:rPr>
              <a:t>Warning Signs</a:t>
            </a:r>
            <a:endParaRPr lang="en-US" b="1" dirty="0">
              <a:solidFill>
                <a:srgbClr val="0000FF"/>
              </a:solidFill>
            </a:endParaRPr>
          </a:p>
        </p:txBody>
      </p:sp>
      <p:sp>
        <p:nvSpPr>
          <p:cNvPr id="24" name="Rounded Rectangle 23">
            <a:hlinkClick r:id="rId10" action="ppaction://hlinksldjump"/>
          </p:cNvPr>
          <p:cNvSpPr/>
          <p:nvPr/>
        </p:nvSpPr>
        <p:spPr>
          <a:xfrm>
            <a:off x="1380051" y="5327541"/>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1" action="ppaction://hlinksldjump"/>
              </a:rPr>
              <a:t>Guide Signs</a:t>
            </a:r>
            <a:endParaRPr lang="en-US" b="1" dirty="0">
              <a:solidFill>
                <a:srgbClr val="0000FF"/>
              </a:solidFill>
            </a:endParaRPr>
          </a:p>
        </p:txBody>
      </p:sp>
      <p:sp>
        <p:nvSpPr>
          <p:cNvPr id="30" name="Rounded Rectangle 29"/>
          <p:cNvSpPr/>
          <p:nvPr/>
        </p:nvSpPr>
        <p:spPr>
          <a:xfrm>
            <a:off x="8509696" y="2240064"/>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2" action="ppaction://hlinksldjump"/>
              </a:rPr>
              <a:t>Traffic Signals</a:t>
            </a:r>
            <a:endParaRPr lang="en-US" b="1" dirty="0">
              <a:solidFill>
                <a:srgbClr val="0000FF"/>
              </a:solidFill>
            </a:endParaRPr>
          </a:p>
        </p:txBody>
      </p:sp>
      <p:sp>
        <p:nvSpPr>
          <p:cNvPr id="32" name="Rounded Rectangle 31"/>
          <p:cNvSpPr/>
          <p:nvPr/>
        </p:nvSpPr>
        <p:spPr>
          <a:xfrm>
            <a:off x="8509696" y="3110821"/>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a:solidFill>
                  <a:srgbClr val="0000FF"/>
                </a:solidFill>
                <a:hlinkClick r:id="rId13" action="ppaction://hlinksldjump"/>
              </a:rPr>
              <a:t>Safe Driving Tips</a:t>
            </a:r>
            <a:endParaRPr lang="en-US" b="1" dirty="0">
              <a:solidFill>
                <a:srgbClr val="0000FF"/>
              </a:solidFill>
            </a:endParaRPr>
          </a:p>
        </p:txBody>
      </p:sp>
      <p:sp>
        <p:nvSpPr>
          <p:cNvPr id="33" name="Rounded Rectangle 32"/>
          <p:cNvSpPr/>
          <p:nvPr/>
        </p:nvSpPr>
        <p:spPr>
          <a:xfrm>
            <a:off x="8509696" y="3981578"/>
            <a:ext cx="2572972" cy="432781"/>
          </a:xfrm>
          <a:prstGeom prst="roundRect">
            <a:avLst/>
          </a:prstGeom>
          <a:ln>
            <a:solidFill>
              <a:srgbClr val="FF33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b="1" dirty="0" smtClean="0">
                <a:solidFill>
                  <a:srgbClr val="0000FF"/>
                </a:solidFill>
                <a:hlinkClick r:id="rId14" action="ppaction://hlinksldjump"/>
              </a:rPr>
              <a:t>Equipment</a:t>
            </a:r>
            <a:endParaRPr lang="en-US" b="1" dirty="0">
              <a:solidFill>
                <a:srgbClr val="0000FF"/>
              </a:solidFill>
            </a:endParaRPr>
          </a:p>
        </p:txBody>
      </p:sp>
    </p:spTree>
    <p:extLst>
      <p:ext uri="{BB962C8B-B14F-4D97-AF65-F5344CB8AC3E}">
        <p14:creationId xmlns:p14="http://schemas.microsoft.com/office/powerpoint/2010/main" val="1274570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22" name="arrow.wav"/>
          </p:stSnd>
        </p:sndAc>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30</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308181" y="3568931"/>
            <a:ext cx="3445566" cy="495389"/>
          </a:xfrm>
        </p:spPr>
        <p:txBody>
          <a:bodyPr/>
          <a:lstStyle/>
          <a:p>
            <a:r>
              <a:rPr lang="en-US" sz="6600" dirty="0" smtClean="0">
                <a:latin typeface="Rockwell Condensed" panose="02060603050405020104" pitchFamily="18" charset="0"/>
              </a:rPr>
              <a:t>Winding</a:t>
            </a:r>
          </a:p>
          <a:p>
            <a:r>
              <a:rPr lang="en-US" sz="6600" dirty="0" smtClean="0">
                <a:latin typeface="Rockwell Condensed" panose="02060603050405020104" pitchFamily="18" charset="0"/>
              </a:rPr>
              <a:t>Road</a:t>
            </a:r>
          </a:p>
          <a:p>
            <a:r>
              <a:rPr lang="en-US" sz="6600" dirty="0" smtClean="0">
                <a:latin typeface="Rockwell Condensed" panose="02060603050405020104" pitchFamily="18" charset="0"/>
              </a:rPr>
              <a:t>ahead</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241305" y="3816625"/>
            <a:ext cx="3642514" cy="495389"/>
          </a:xfrm>
        </p:spPr>
        <p:txBody>
          <a:bodyPr/>
          <a:lstStyle/>
          <a:p>
            <a:pPr marL="13970" lvl="0" algn="just">
              <a:lnSpc>
                <a:spcPct val="80000"/>
              </a:lnSpc>
              <a:spcBef>
                <a:spcPts val="0"/>
              </a:spcBef>
              <a:buClr>
                <a:schemeClr val="dk1"/>
              </a:buClr>
              <a:buSzPts val="2500"/>
            </a:pPr>
            <a:r>
              <a:rPr lang="en-US" sz="2000" b="0" cap="none" dirty="0">
                <a:solidFill>
                  <a:schemeClr val="dk1"/>
                </a:solidFill>
                <a:latin typeface="Calibri"/>
                <a:ea typeface="Calibri"/>
                <a:cs typeface="Calibri"/>
                <a:sym typeface="Calibri"/>
              </a:rPr>
              <a:t>Certain signs are posted before turns and curves. The shape of the arrow tells you what to expect.</a:t>
            </a:r>
            <a:endParaRPr lang="en-US" sz="2000" dirty="0"/>
          </a:p>
          <a:p>
            <a:pPr marL="13970" lvl="0" algn="just">
              <a:lnSpc>
                <a:spcPct val="80000"/>
              </a:lnSpc>
              <a:spcBef>
                <a:spcPts val="544"/>
              </a:spcBef>
              <a:buClr>
                <a:schemeClr val="dk1"/>
              </a:buClr>
              <a:buSzPts val="2500"/>
            </a:pPr>
            <a:endParaRPr lang="en-US" sz="2000" b="0" cap="none" dirty="0" smtClean="0">
              <a:solidFill>
                <a:schemeClr val="dk1"/>
              </a:solidFill>
              <a:latin typeface="Calibri"/>
              <a:ea typeface="Calibri"/>
              <a:cs typeface="Calibri"/>
              <a:sym typeface="Calibri"/>
            </a:endParaRPr>
          </a:p>
          <a:p>
            <a:pPr marL="13970" lvl="0" algn="just">
              <a:lnSpc>
                <a:spcPct val="80000"/>
              </a:lnSpc>
              <a:spcBef>
                <a:spcPts val="544"/>
              </a:spcBef>
              <a:buClr>
                <a:schemeClr val="dk1"/>
              </a:buClr>
              <a:buSzPts val="2500"/>
            </a:pPr>
            <a:r>
              <a:rPr lang="en-US" sz="2000" b="0" cap="none" dirty="0" smtClean="0">
                <a:solidFill>
                  <a:schemeClr val="dk1"/>
                </a:solidFill>
                <a:latin typeface="Calibri"/>
                <a:ea typeface="Calibri"/>
                <a:cs typeface="Calibri"/>
                <a:sym typeface="Calibri"/>
              </a:rPr>
              <a:t>The </a:t>
            </a:r>
            <a:r>
              <a:rPr lang="en-US" sz="2000" b="0" cap="none" dirty="0">
                <a:solidFill>
                  <a:schemeClr val="dk1"/>
                </a:solidFill>
                <a:latin typeface="Calibri"/>
                <a:ea typeface="Calibri"/>
                <a:cs typeface="Calibri"/>
                <a:sym typeface="Calibri"/>
              </a:rPr>
              <a:t>“Winding Road Ahead” sign shows that the road will curve both left and right.</a:t>
            </a:r>
            <a:endParaRPr lang="en-US" sz="2000" dirty="0"/>
          </a:p>
          <a:p>
            <a:pPr marL="13970" lvl="0" algn="just">
              <a:lnSpc>
                <a:spcPct val="80000"/>
              </a:lnSpc>
              <a:spcBef>
                <a:spcPts val="544"/>
              </a:spcBef>
              <a:buClr>
                <a:schemeClr val="dk1"/>
              </a:buClr>
              <a:buSzPts val="2500"/>
            </a:pPr>
            <a:endParaRPr lang="en-US" sz="2000" b="0" cap="none" dirty="0" smtClean="0">
              <a:solidFill>
                <a:schemeClr val="dk1"/>
              </a:solidFill>
              <a:latin typeface="Calibri"/>
              <a:ea typeface="Calibri"/>
              <a:cs typeface="Calibri"/>
              <a:sym typeface="Calibri"/>
            </a:endParaRPr>
          </a:p>
          <a:p>
            <a:pPr marL="13970" lvl="0" algn="just">
              <a:lnSpc>
                <a:spcPct val="80000"/>
              </a:lnSpc>
              <a:spcBef>
                <a:spcPts val="544"/>
              </a:spcBef>
              <a:buClr>
                <a:schemeClr val="dk1"/>
              </a:buClr>
              <a:buSzPts val="2500"/>
            </a:pPr>
            <a:r>
              <a:rPr lang="en-US" sz="2000" b="0" cap="none" dirty="0" smtClean="0">
                <a:solidFill>
                  <a:schemeClr val="dk1"/>
                </a:solidFill>
                <a:latin typeface="Calibri"/>
                <a:ea typeface="Calibri"/>
                <a:cs typeface="Calibri"/>
                <a:sym typeface="Calibri"/>
              </a:rPr>
              <a:t>Slow </a:t>
            </a:r>
            <a:r>
              <a:rPr lang="en-US" sz="2000" b="0" cap="none" dirty="0">
                <a:solidFill>
                  <a:schemeClr val="dk1"/>
                </a:solidFill>
                <a:latin typeface="Calibri"/>
                <a:ea typeface="Calibri"/>
                <a:cs typeface="Calibri"/>
                <a:sym typeface="Calibri"/>
              </a:rPr>
              <a:t>down before the curve; sudden braking could cause a skid or locked wheels. </a:t>
            </a:r>
            <a:endParaRPr lang="en-US" sz="2000" dirty="0"/>
          </a:p>
          <a:p>
            <a:pPr marL="13970" lvl="0" algn="just">
              <a:lnSpc>
                <a:spcPct val="80000"/>
              </a:lnSpc>
              <a:spcBef>
                <a:spcPts val="544"/>
              </a:spcBef>
              <a:buClr>
                <a:schemeClr val="dk1"/>
              </a:buClr>
              <a:buSzPts val="2500"/>
            </a:pPr>
            <a:endParaRPr lang="en-US" sz="2000" b="0" cap="none" dirty="0" smtClean="0">
              <a:solidFill>
                <a:schemeClr val="dk1"/>
              </a:solidFill>
              <a:latin typeface="Calibri"/>
              <a:ea typeface="Calibri"/>
              <a:cs typeface="Calibri"/>
              <a:sym typeface="Calibri"/>
            </a:endParaRPr>
          </a:p>
          <a:p>
            <a:pPr marL="13970" lvl="0" algn="just">
              <a:lnSpc>
                <a:spcPct val="80000"/>
              </a:lnSpc>
              <a:spcBef>
                <a:spcPts val="544"/>
              </a:spcBef>
              <a:buClr>
                <a:schemeClr val="dk1"/>
              </a:buClr>
              <a:buSzPts val="2500"/>
            </a:pPr>
            <a:r>
              <a:rPr lang="en-US" sz="2000" b="0" cap="none" dirty="0" smtClean="0">
                <a:solidFill>
                  <a:schemeClr val="dk1"/>
                </a:solidFill>
                <a:latin typeface="Calibri"/>
                <a:ea typeface="Calibri"/>
                <a:cs typeface="Calibri"/>
                <a:sym typeface="Calibri"/>
              </a:rPr>
              <a:t>A </a:t>
            </a:r>
            <a:r>
              <a:rPr lang="en-US" sz="2000" b="0" cap="none" dirty="0">
                <a:solidFill>
                  <a:schemeClr val="dk1"/>
                </a:solidFill>
                <a:latin typeface="Calibri"/>
                <a:ea typeface="Calibri"/>
                <a:cs typeface="Calibri"/>
                <a:sym typeface="Calibri"/>
              </a:rPr>
              <a:t>sign showing the maximum safe speed might be posted below the sign.</a:t>
            </a:r>
            <a:endParaRPr lang="en-US" sz="2000" dirty="0"/>
          </a:p>
          <a:p>
            <a:pPr marL="342900" lvl="0" indent="-170180" algn="just">
              <a:lnSpc>
                <a:spcPct val="80000"/>
              </a:lnSpc>
              <a:spcBef>
                <a:spcPts val="544"/>
              </a:spcBef>
              <a:buClr>
                <a:schemeClr val="dk1"/>
              </a:buClr>
              <a:buSzPts val="2720"/>
            </a:pPr>
            <a:endParaRPr lang="en-US" sz="2000" b="0" cap="none" dirty="0">
              <a:solidFill>
                <a:schemeClr val="dk1"/>
              </a:solidFill>
              <a:latin typeface="Calibri"/>
              <a:ea typeface="Calibri"/>
              <a:cs typeface="Calibri"/>
              <a:sym typeface="Calibri"/>
            </a:endParaRPr>
          </a:p>
          <a:p>
            <a:pPr algn="just"/>
            <a:endParaRPr lang="en-US" sz="2000" dirty="0"/>
          </a:p>
        </p:txBody>
      </p:sp>
      <p:pic>
        <p:nvPicPr>
          <p:cNvPr id="5" name="Picture 4"/>
          <p:cNvPicPr>
            <a:picLocks noChangeAspect="1"/>
          </p:cNvPicPr>
          <p:nvPr/>
        </p:nvPicPr>
        <p:blipFill>
          <a:blip r:embed="rId5"/>
          <a:stretch>
            <a:fillRect/>
          </a:stretch>
        </p:blipFill>
        <p:spPr>
          <a:xfrm>
            <a:off x="3883819" y="3432518"/>
            <a:ext cx="4424362" cy="2705806"/>
          </a:xfrm>
          <a:prstGeom prst="rect">
            <a:avLst/>
          </a:prstGeom>
          <a:effectLst>
            <a:softEdge rad="317500"/>
          </a:effectLst>
        </p:spPr>
      </p:pic>
      <p:pic>
        <p:nvPicPr>
          <p:cNvPr id="6" name="Picture 5"/>
          <p:cNvPicPr>
            <a:picLocks noChangeAspect="1"/>
          </p:cNvPicPr>
          <p:nvPr/>
        </p:nvPicPr>
        <p:blipFill>
          <a:blip r:embed="rId6"/>
          <a:stretch>
            <a:fillRect/>
          </a:stretch>
        </p:blipFill>
        <p:spPr>
          <a:xfrm>
            <a:off x="4869667" y="1049117"/>
            <a:ext cx="2255716" cy="2255716"/>
          </a:xfrm>
          <a:prstGeom prst="rect">
            <a:avLst/>
          </a:prstGeom>
        </p:spPr>
      </p:pic>
    </p:spTree>
    <p:extLst>
      <p:ext uri="{BB962C8B-B14F-4D97-AF65-F5344CB8AC3E}">
        <p14:creationId xmlns:p14="http://schemas.microsoft.com/office/powerpoint/2010/main" val="3834981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31</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35025" y="3321235"/>
            <a:ext cx="3445566" cy="495389"/>
          </a:xfrm>
        </p:spPr>
        <p:txBody>
          <a:bodyPr/>
          <a:lstStyle/>
          <a:p>
            <a:r>
              <a:rPr lang="en-US" sz="4800" dirty="0" smtClean="0">
                <a:latin typeface="Rockwell Condensed" panose="02060603050405020104" pitchFamily="18" charset="0"/>
              </a:rPr>
              <a:t>Reduction in lanes</a:t>
            </a:r>
            <a:endParaRPr lang="en-US" sz="4800" dirty="0">
              <a:latin typeface="Rockwell Condensed" panose="02060603050405020104" pitchFamily="18" charset="0"/>
            </a:endParaRPr>
          </a:p>
        </p:txBody>
      </p:sp>
      <p:sp>
        <p:nvSpPr>
          <p:cNvPr id="3" name="Content Placeholder 2"/>
          <p:cNvSpPr>
            <a:spLocks noGrp="1"/>
          </p:cNvSpPr>
          <p:nvPr>
            <p:ph idx="16"/>
          </p:nvPr>
        </p:nvSpPr>
        <p:spPr>
          <a:xfrm>
            <a:off x="211409" y="3816624"/>
            <a:ext cx="3445566" cy="495389"/>
          </a:xfrm>
        </p:spPr>
        <p:txBody>
          <a:bodyPr/>
          <a:lstStyle/>
          <a:p>
            <a:pPr lvl="0">
              <a:lnSpc>
                <a:spcPct val="80000"/>
              </a:lnSpc>
              <a:spcBef>
                <a:spcPts val="0"/>
              </a:spcBef>
              <a:buClr>
                <a:schemeClr val="dk1"/>
              </a:buClr>
              <a:buSzPts val="2720"/>
            </a:pPr>
            <a:r>
              <a:rPr lang="en-US" sz="2400" b="0" cap="none" dirty="0">
                <a:solidFill>
                  <a:schemeClr val="dk1"/>
                </a:solidFill>
                <a:latin typeface="Calibri"/>
                <a:ea typeface="Calibri"/>
                <a:cs typeface="Calibri"/>
                <a:sym typeface="Calibri"/>
              </a:rPr>
              <a:t>These signs are used on multi-lane roads to warn you of a reduction in the number of traffic lanes in the direction you are traveling.</a:t>
            </a:r>
            <a:endParaRPr lang="en-US" sz="2400" dirty="0"/>
          </a:p>
          <a:p>
            <a:pPr lvl="0">
              <a:lnSpc>
                <a:spcPct val="80000"/>
              </a:lnSpc>
              <a:spcBef>
                <a:spcPts val="544"/>
              </a:spcBef>
              <a:buClr>
                <a:schemeClr val="dk1"/>
              </a:buClr>
              <a:buSzPts val="2720"/>
            </a:pPr>
            <a:endParaRPr lang="en-US" sz="2400" cap="none" dirty="0" smtClean="0">
              <a:solidFill>
                <a:schemeClr val="dk1"/>
              </a:solidFill>
              <a:latin typeface="Calibri"/>
              <a:ea typeface="Calibri"/>
              <a:cs typeface="Calibri"/>
              <a:sym typeface="Calibri"/>
            </a:endParaRPr>
          </a:p>
          <a:p>
            <a:pPr lvl="0">
              <a:lnSpc>
                <a:spcPct val="80000"/>
              </a:lnSpc>
              <a:spcBef>
                <a:spcPts val="544"/>
              </a:spcBef>
              <a:buClr>
                <a:schemeClr val="dk1"/>
              </a:buClr>
              <a:buSzPts val="2720"/>
            </a:pPr>
            <a:r>
              <a:rPr lang="en-US" sz="2400" cap="none" dirty="0" smtClean="0">
                <a:solidFill>
                  <a:schemeClr val="dk1"/>
                </a:solidFill>
                <a:latin typeface="Calibri"/>
                <a:ea typeface="Calibri"/>
                <a:cs typeface="Calibri"/>
                <a:sym typeface="Calibri"/>
              </a:rPr>
              <a:t>Hint </a:t>
            </a:r>
            <a:r>
              <a:rPr lang="en-US" sz="2400" cap="none" dirty="0">
                <a:solidFill>
                  <a:schemeClr val="dk1"/>
                </a:solidFill>
                <a:latin typeface="Calibri"/>
                <a:ea typeface="Calibri"/>
                <a:cs typeface="Calibri"/>
                <a:sym typeface="Calibri"/>
              </a:rPr>
              <a:t>for remembering the sign: </a:t>
            </a:r>
            <a:r>
              <a:rPr lang="en-US" sz="2400" b="0" cap="none" dirty="0">
                <a:solidFill>
                  <a:schemeClr val="dk1"/>
                </a:solidFill>
                <a:latin typeface="Calibri"/>
                <a:ea typeface="Calibri"/>
                <a:cs typeface="Calibri"/>
                <a:sym typeface="Calibri"/>
              </a:rPr>
              <a:t>If you trace over the image on the sign, you form the letter “R,” which is the first letter of the answer: “Reduction in Lanes”!</a:t>
            </a:r>
          </a:p>
          <a:p>
            <a:endParaRPr lang="en-US" sz="2400" dirty="0"/>
          </a:p>
        </p:txBody>
      </p:sp>
      <p:pic>
        <p:nvPicPr>
          <p:cNvPr id="7" name="Google Shape;284;p39"/>
          <p:cNvPicPr preferRelativeResize="0"/>
          <p:nvPr/>
        </p:nvPicPr>
        <p:blipFill>
          <a:blip r:embed="rId5">
            <a:alphaModFix/>
          </a:blip>
          <a:stretch>
            <a:fillRect/>
          </a:stretch>
        </p:blipFill>
        <p:spPr>
          <a:xfrm>
            <a:off x="3903983" y="1663928"/>
            <a:ext cx="4381887" cy="4474395"/>
          </a:xfrm>
          <a:prstGeom prst="rect">
            <a:avLst/>
          </a:prstGeom>
          <a:noFill/>
          <a:ln>
            <a:noFill/>
          </a:ln>
          <a:effectLst>
            <a:softEdge rad="317500"/>
          </a:effectLst>
        </p:spPr>
      </p:pic>
    </p:spTree>
    <p:extLst>
      <p:ext uri="{BB962C8B-B14F-4D97-AF65-F5344CB8AC3E}">
        <p14:creationId xmlns:p14="http://schemas.microsoft.com/office/powerpoint/2010/main" val="26665625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32</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1080142" y="3465125"/>
            <a:ext cx="10900449" cy="495389"/>
          </a:xfrm>
        </p:spPr>
        <p:txBody>
          <a:bodyPr/>
          <a:lstStyle/>
          <a:p>
            <a:pPr marL="25400" lvl="0">
              <a:spcBef>
                <a:spcPts val="0"/>
              </a:spcBef>
              <a:buClr>
                <a:schemeClr val="dk1"/>
              </a:buClr>
              <a:buSzPts val="2800"/>
            </a:pPr>
            <a:r>
              <a:rPr lang="en-US" sz="3200" b="0" cap="none" dirty="0" smtClean="0">
                <a:solidFill>
                  <a:schemeClr val="dk1"/>
                </a:solidFill>
                <a:latin typeface="Calibri"/>
                <a:ea typeface="Calibri"/>
                <a:cs typeface="Calibri"/>
                <a:sym typeface="Calibri"/>
              </a:rPr>
              <a:t>When you see the Reduction in Lanes sign, be prepared to change lanes or to allow other vehicles to merge into your lane. </a:t>
            </a:r>
          </a:p>
          <a:p>
            <a:pPr marL="25400" lvl="0">
              <a:spcBef>
                <a:spcPts val="640"/>
              </a:spcBef>
              <a:buClr>
                <a:schemeClr val="dk1"/>
              </a:buClr>
              <a:buSzPts val="2800"/>
            </a:pPr>
            <a:endParaRPr lang="en-US" sz="3200" b="0" cap="none" dirty="0" smtClean="0">
              <a:solidFill>
                <a:schemeClr val="dk1"/>
              </a:solidFill>
              <a:latin typeface="Calibri"/>
              <a:ea typeface="Calibri"/>
              <a:cs typeface="Calibri"/>
              <a:sym typeface="Calibri"/>
            </a:endParaRPr>
          </a:p>
          <a:p>
            <a:pPr marL="25400" lvl="0">
              <a:spcBef>
                <a:spcPts val="640"/>
              </a:spcBef>
              <a:buClr>
                <a:schemeClr val="dk1"/>
              </a:buClr>
              <a:buSzPts val="2800"/>
            </a:pPr>
            <a:r>
              <a:rPr lang="en-US" sz="3200" b="0" cap="none" dirty="0" smtClean="0">
                <a:solidFill>
                  <a:schemeClr val="dk1"/>
                </a:solidFill>
                <a:latin typeface="Calibri"/>
                <a:ea typeface="Calibri"/>
                <a:cs typeface="Calibri"/>
                <a:sym typeface="Calibri"/>
              </a:rPr>
              <a:t>Drivers of all vehicles may need to adjust their speed and position to avoid a collision with another vehicle.</a:t>
            </a:r>
            <a:endParaRPr lang="en-US" sz="3200" dirty="0" smtClean="0"/>
          </a:p>
          <a:p>
            <a:pPr marL="342900" lvl="0" indent="-139700">
              <a:spcBef>
                <a:spcPts val="640"/>
              </a:spcBef>
              <a:buClr>
                <a:schemeClr val="dk1"/>
              </a:buClr>
              <a:buSzPts val="3200"/>
            </a:pPr>
            <a:endParaRPr lang="en-US" sz="3600" b="0" cap="none" dirty="0">
              <a:solidFill>
                <a:schemeClr val="dk1"/>
              </a:solidFill>
              <a:latin typeface="Calibri"/>
              <a:ea typeface="Calibri"/>
              <a:cs typeface="Calibri"/>
              <a:sym typeface="Calibri"/>
            </a:endParaRPr>
          </a:p>
          <a:p>
            <a:endParaRPr lang="en-US" sz="3200" dirty="0">
              <a:latin typeface="Rockwell Condensed" panose="02060603050405020104" pitchFamily="18" charset="0"/>
            </a:endParaRPr>
          </a:p>
        </p:txBody>
      </p:sp>
      <p:sp>
        <p:nvSpPr>
          <p:cNvPr id="6" name="Rectangle 5"/>
          <p:cNvSpPr/>
          <p:nvPr/>
        </p:nvSpPr>
        <p:spPr>
          <a:xfrm>
            <a:off x="3868615" y="1631852"/>
            <a:ext cx="4487594" cy="4332850"/>
          </a:xfrm>
          <a:prstGeom prst="rect">
            <a:avLst/>
          </a:prstGeom>
          <a:solidFill>
            <a:srgbClr val="9080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3446586" y="4093699"/>
            <a:ext cx="5401992" cy="2764302"/>
          </a:xfrm>
          <a:prstGeom prst="rect">
            <a:avLst/>
          </a:prstGeom>
          <a:effectLst>
            <a:softEdge rad="317500"/>
          </a:effectLst>
        </p:spPr>
      </p:pic>
    </p:spTree>
    <p:extLst>
      <p:ext uri="{BB962C8B-B14F-4D97-AF65-F5344CB8AC3E}">
        <p14:creationId xmlns:p14="http://schemas.microsoft.com/office/powerpoint/2010/main" val="2515412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33</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5" name="Content Placeholder 4"/>
          <p:cNvSpPr>
            <a:spLocks noGrp="1"/>
          </p:cNvSpPr>
          <p:nvPr>
            <p:ph idx="15"/>
          </p:nvPr>
        </p:nvSpPr>
        <p:spPr>
          <a:xfrm>
            <a:off x="219126" y="3615209"/>
            <a:ext cx="3445566" cy="495389"/>
          </a:xfrm>
        </p:spPr>
        <p:txBody>
          <a:bodyPr/>
          <a:lstStyle/>
          <a:p>
            <a:pPr lvl="0"/>
            <a:r>
              <a:rPr lang="en-US" sz="2400" b="0" cap="none" dirty="0">
                <a:solidFill>
                  <a:schemeClr val="dk1"/>
                </a:solidFill>
                <a:latin typeface="Calibri"/>
                <a:ea typeface="Calibri"/>
                <a:cs typeface="Calibri"/>
                <a:sym typeface="Calibri"/>
              </a:rPr>
              <a:t>The sign at right is another way of communicating to drivers that they need to make a lane change if they want to continue in their direction of travel.</a:t>
            </a:r>
            <a:endParaRPr lang="en-US" sz="2400" dirty="0"/>
          </a:p>
          <a:p>
            <a:endParaRPr lang="en-US" sz="2400" dirty="0"/>
          </a:p>
        </p:txBody>
      </p:sp>
      <p:pic>
        <p:nvPicPr>
          <p:cNvPr id="6" name="Picture 5"/>
          <p:cNvPicPr>
            <a:picLocks noChangeAspect="1"/>
          </p:cNvPicPr>
          <p:nvPr/>
        </p:nvPicPr>
        <p:blipFill>
          <a:blip r:embed="rId5"/>
          <a:stretch>
            <a:fillRect/>
          </a:stretch>
        </p:blipFill>
        <p:spPr>
          <a:xfrm>
            <a:off x="3664692" y="1587484"/>
            <a:ext cx="4550840" cy="4550840"/>
          </a:xfrm>
          <a:prstGeom prst="rect">
            <a:avLst/>
          </a:prstGeom>
          <a:effectLst>
            <a:softEdge rad="317500"/>
          </a:effectLst>
        </p:spPr>
      </p:pic>
      <p:sp>
        <p:nvSpPr>
          <p:cNvPr id="9" name="Content Placeholder 13"/>
          <p:cNvSpPr>
            <a:spLocks noGrp="1"/>
          </p:cNvSpPr>
          <p:nvPr>
            <p:ph idx="15"/>
          </p:nvPr>
        </p:nvSpPr>
        <p:spPr>
          <a:xfrm>
            <a:off x="8535025" y="3321235"/>
            <a:ext cx="3445566" cy="495389"/>
          </a:xfrm>
        </p:spPr>
        <p:txBody>
          <a:bodyPr/>
          <a:lstStyle/>
          <a:p>
            <a:r>
              <a:rPr lang="en-US" sz="4800" dirty="0" smtClean="0">
                <a:latin typeface="Rockwell Condensed" panose="02060603050405020104" pitchFamily="18" charset="0"/>
              </a:rPr>
              <a:t>Reduction in lanes</a:t>
            </a:r>
            <a:endParaRPr lang="en-US" sz="4800" dirty="0">
              <a:latin typeface="Rockwell Condensed" panose="02060603050405020104" pitchFamily="18" charset="0"/>
            </a:endParaRPr>
          </a:p>
        </p:txBody>
      </p:sp>
    </p:spTree>
    <p:extLst>
      <p:ext uri="{BB962C8B-B14F-4D97-AF65-F5344CB8AC3E}">
        <p14:creationId xmlns:p14="http://schemas.microsoft.com/office/powerpoint/2010/main" val="3995073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34</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35025" y="3321237"/>
            <a:ext cx="3445566" cy="495389"/>
          </a:xfrm>
        </p:spPr>
        <p:txBody>
          <a:bodyPr/>
          <a:lstStyle/>
          <a:p>
            <a:r>
              <a:rPr lang="en-US" sz="6600" dirty="0" smtClean="0">
                <a:latin typeface="Rockwell Condensed" panose="02060603050405020104" pitchFamily="18" charset="0"/>
              </a:rPr>
              <a:t>No passing</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324831" y="3568931"/>
            <a:ext cx="3445566" cy="495389"/>
          </a:xfrm>
        </p:spPr>
        <p:txBody>
          <a:bodyPr/>
          <a:lstStyle/>
          <a:p>
            <a:pPr lvl="0">
              <a:spcBef>
                <a:spcPts val="0"/>
              </a:spcBef>
              <a:buClr>
                <a:schemeClr val="dk1"/>
              </a:buClr>
              <a:buSzPts val="3200"/>
            </a:pPr>
            <a:r>
              <a:rPr lang="en-US" sz="2400" b="0" cap="none" dirty="0" smtClean="0">
                <a:solidFill>
                  <a:schemeClr val="dk1"/>
                </a:solidFill>
                <a:latin typeface="Calibri"/>
                <a:ea typeface="Calibri"/>
                <a:cs typeface="Calibri"/>
                <a:sym typeface="Calibri"/>
              </a:rPr>
              <a:t>This sign is used on two-lane, two-way roads. It warns you not to pass. The sign is posted at the beginning of a no passing zone.</a:t>
            </a:r>
            <a:endParaRPr lang="en-US" sz="2400" dirty="0" smtClean="0"/>
          </a:p>
          <a:p>
            <a:pPr marL="342900" lvl="0" indent="-139700">
              <a:spcBef>
                <a:spcPts val="640"/>
              </a:spcBef>
              <a:buClr>
                <a:schemeClr val="dk1"/>
              </a:buClr>
              <a:buSzPts val="3200"/>
            </a:pPr>
            <a:endParaRPr lang="en-US" sz="2400" b="0" cap="none" dirty="0" smtClean="0">
              <a:solidFill>
                <a:schemeClr val="dk1"/>
              </a:solidFill>
              <a:latin typeface="Calibri"/>
              <a:ea typeface="Calibri"/>
              <a:cs typeface="Calibri"/>
              <a:sym typeface="Calibri"/>
            </a:endParaRPr>
          </a:p>
          <a:p>
            <a:endParaRPr lang="en-US" sz="2400" dirty="0"/>
          </a:p>
        </p:txBody>
      </p:sp>
      <p:pic>
        <p:nvPicPr>
          <p:cNvPr id="5" name="Picture 4"/>
          <p:cNvPicPr>
            <a:picLocks noChangeAspect="1"/>
          </p:cNvPicPr>
          <p:nvPr/>
        </p:nvPicPr>
        <p:blipFill>
          <a:blip r:embed="rId5"/>
          <a:stretch>
            <a:fillRect/>
          </a:stretch>
        </p:blipFill>
        <p:spPr>
          <a:xfrm>
            <a:off x="4176328" y="1308661"/>
            <a:ext cx="3952766" cy="4520539"/>
          </a:xfrm>
          <a:prstGeom prst="rect">
            <a:avLst/>
          </a:prstGeom>
        </p:spPr>
      </p:pic>
    </p:spTree>
    <p:extLst>
      <p:ext uri="{BB962C8B-B14F-4D97-AF65-F5344CB8AC3E}">
        <p14:creationId xmlns:p14="http://schemas.microsoft.com/office/powerpoint/2010/main" val="105883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35</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35025" y="3321237"/>
            <a:ext cx="3445566" cy="495389"/>
          </a:xfrm>
        </p:spPr>
        <p:txBody>
          <a:bodyPr/>
          <a:lstStyle/>
          <a:p>
            <a:r>
              <a:rPr lang="en-US" sz="6600" dirty="0" smtClean="0">
                <a:latin typeface="Rockwell Condensed" panose="02060603050405020104" pitchFamily="18" charset="0"/>
              </a:rPr>
              <a:t>Merging lanes</a:t>
            </a:r>
            <a:endParaRPr lang="en-US" sz="6600" dirty="0">
              <a:latin typeface="Rockwell Condensed" panose="02060603050405020104" pitchFamily="18" charset="0"/>
            </a:endParaRPr>
          </a:p>
        </p:txBody>
      </p:sp>
      <p:pic>
        <p:nvPicPr>
          <p:cNvPr id="7" name="Google Shape;313;p43"/>
          <p:cNvPicPr preferRelativeResize="0"/>
          <p:nvPr/>
        </p:nvPicPr>
        <p:blipFill>
          <a:blip r:embed="rId5">
            <a:alphaModFix/>
          </a:blip>
          <a:stretch>
            <a:fillRect/>
          </a:stretch>
        </p:blipFill>
        <p:spPr>
          <a:xfrm>
            <a:off x="3770142" y="1629100"/>
            <a:ext cx="4652342" cy="4375051"/>
          </a:xfrm>
          <a:prstGeom prst="rect">
            <a:avLst/>
          </a:prstGeom>
          <a:noFill/>
          <a:ln>
            <a:noFill/>
          </a:ln>
          <a:effectLst>
            <a:softEdge rad="317500"/>
          </a:effectLst>
        </p:spPr>
      </p:pic>
      <p:sp>
        <p:nvSpPr>
          <p:cNvPr id="5" name="Rectangle 4"/>
          <p:cNvSpPr/>
          <p:nvPr/>
        </p:nvSpPr>
        <p:spPr>
          <a:xfrm>
            <a:off x="1" y="2167075"/>
            <a:ext cx="3657600" cy="2677656"/>
          </a:xfrm>
          <a:prstGeom prst="rect">
            <a:avLst/>
          </a:prstGeom>
        </p:spPr>
        <p:txBody>
          <a:bodyPr wrap="square">
            <a:spAutoFit/>
          </a:bodyPr>
          <a:lstStyle/>
          <a:p>
            <a:pPr algn="ctr"/>
            <a:r>
              <a:rPr lang="en-US" sz="2400" dirty="0"/>
              <a:t>This sign tells you that two lanes of traffic going the same direction will soon merge into one lane. Be ready to either change lanes or allow other traffic to merge into your lane.</a:t>
            </a:r>
          </a:p>
        </p:txBody>
      </p:sp>
    </p:spTree>
    <p:extLst>
      <p:ext uri="{BB962C8B-B14F-4D97-AF65-F5344CB8AC3E}">
        <p14:creationId xmlns:p14="http://schemas.microsoft.com/office/powerpoint/2010/main" val="3690558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36</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926821" y="2729132"/>
            <a:ext cx="10064539" cy="495389"/>
          </a:xfrm>
        </p:spPr>
        <p:txBody>
          <a:bodyPr/>
          <a:lstStyle/>
          <a:p>
            <a:pPr lvl="0"/>
            <a:r>
              <a:rPr lang="en-US" sz="3200" b="0" cap="none" dirty="0">
                <a:solidFill>
                  <a:schemeClr val="dk1"/>
                </a:solidFill>
                <a:latin typeface="Calibri"/>
                <a:ea typeface="Calibri"/>
                <a:cs typeface="Calibri"/>
                <a:sym typeface="Calibri"/>
              </a:rPr>
              <a:t>Merge signs appear on expressways just before expressway ramps. The driver on the expressway slows down to let the driver on the ramp merge.</a:t>
            </a:r>
            <a:endParaRPr lang="en-US" sz="3200" dirty="0"/>
          </a:p>
          <a:p>
            <a:endParaRPr lang="en-US" sz="3200" dirty="0">
              <a:latin typeface="Rockwell Condensed" panose="02060603050405020104" pitchFamily="18" charset="0"/>
            </a:endParaRPr>
          </a:p>
        </p:txBody>
      </p:sp>
      <p:sp>
        <p:nvSpPr>
          <p:cNvPr id="6" name="Rectangle 5"/>
          <p:cNvSpPr/>
          <p:nvPr/>
        </p:nvSpPr>
        <p:spPr>
          <a:xfrm>
            <a:off x="3868615" y="1631852"/>
            <a:ext cx="4487594" cy="4332850"/>
          </a:xfrm>
          <a:prstGeom prst="rect">
            <a:avLst/>
          </a:prstGeom>
          <a:solidFill>
            <a:srgbClr val="9080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2209002" y="3317161"/>
            <a:ext cx="7500175" cy="3325945"/>
          </a:xfrm>
          <a:prstGeom prst="rect">
            <a:avLst/>
          </a:prstGeom>
          <a:effectLst>
            <a:softEdge rad="317500"/>
          </a:effectLst>
        </p:spPr>
      </p:pic>
    </p:spTree>
    <p:extLst>
      <p:ext uri="{BB962C8B-B14F-4D97-AF65-F5344CB8AC3E}">
        <p14:creationId xmlns:p14="http://schemas.microsoft.com/office/powerpoint/2010/main" val="2078546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37</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60700" y="3325518"/>
            <a:ext cx="3445566" cy="495389"/>
          </a:xfrm>
        </p:spPr>
        <p:txBody>
          <a:bodyPr/>
          <a:lstStyle/>
          <a:p>
            <a:r>
              <a:rPr lang="en-US" sz="6600" dirty="0" smtClean="0">
                <a:latin typeface="Rockwell Condensed" panose="02060603050405020104" pitchFamily="18" charset="0"/>
              </a:rPr>
              <a:t>Divided</a:t>
            </a:r>
          </a:p>
          <a:p>
            <a:r>
              <a:rPr lang="en-US" sz="6600" dirty="0" smtClean="0">
                <a:latin typeface="Rockwell Condensed" panose="02060603050405020104" pitchFamily="18" charset="0"/>
              </a:rPr>
              <a:t>highway</a:t>
            </a:r>
            <a:endParaRPr lang="en-US" sz="6600" dirty="0">
              <a:latin typeface="Rockwell Condensed" panose="02060603050405020104" pitchFamily="18" charset="0"/>
            </a:endParaRPr>
          </a:p>
        </p:txBody>
      </p:sp>
      <p:pic>
        <p:nvPicPr>
          <p:cNvPr id="5" name="Picture 4"/>
          <p:cNvPicPr>
            <a:picLocks noChangeAspect="1"/>
          </p:cNvPicPr>
          <p:nvPr/>
        </p:nvPicPr>
        <p:blipFill>
          <a:blip r:embed="rId5"/>
          <a:stretch>
            <a:fillRect/>
          </a:stretch>
        </p:blipFill>
        <p:spPr>
          <a:xfrm>
            <a:off x="3573195" y="1448972"/>
            <a:ext cx="4783014" cy="4689351"/>
          </a:xfrm>
          <a:prstGeom prst="rect">
            <a:avLst/>
          </a:prstGeom>
          <a:effectLst>
            <a:softEdge rad="317500"/>
          </a:effectLst>
        </p:spPr>
      </p:pic>
      <p:sp>
        <p:nvSpPr>
          <p:cNvPr id="6" name="Rectangle 5"/>
          <p:cNvSpPr/>
          <p:nvPr/>
        </p:nvSpPr>
        <p:spPr>
          <a:xfrm>
            <a:off x="239151" y="2112747"/>
            <a:ext cx="3334044" cy="3416320"/>
          </a:xfrm>
          <a:prstGeom prst="rect">
            <a:avLst/>
          </a:prstGeom>
        </p:spPr>
        <p:txBody>
          <a:bodyPr wrap="square">
            <a:spAutoFit/>
          </a:bodyPr>
          <a:lstStyle/>
          <a:p>
            <a:pPr lvl="0" algn="ctr"/>
            <a:r>
              <a:rPr lang="en-US" sz="2400" dirty="0">
                <a:solidFill>
                  <a:schemeClr val="dk1"/>
                </a:solidFill>
                <a:ea typeface="Calibri"/>
                <a:cs typeface="Calibri"/>
                <a:sym typeface="Calibri"/>
              </a:rPr>
              <a:t>Divided highways have a center strip that separates traffic going in opposite directions. </a:t>
            </a:r>
            <a:endParaRPr lang="en-US" sz="2400" dirty="0" smtClean="0">
              <a:solidFill>
                <a:schemeClr val="dk1"/>
              </a:solidFill>
              <a:ea typeface="Calibri"/>
              <a:cs typeface="Calibri"/>
              <a:sym typeface="Calibri"/>
            </a:endParaRPr>
          </a:p>
          <a:p>
            <a:pPr lvl="0" algn="ctr"/>
            <a:endParaRPr lang="en-US" sz="2400" dirty="0">
              <a:solidFill>
                <a:schemeClr val="dk1"/>
              </a:solidFill>
              <a:ea typeface="Calibri"/>
              <a:cs typeface="Calibri"/>
              <a:sym typeface="Calibri"/>
            </a:endParaRPr>
          </a:p>
          <a:p>
            <a:pPr lvl="0" algn="ctr"/>
            <a:r>
              <a:rPr lang="en-US" sz="2400" dirty="0" smtClean="0">
                <a:solidFill>
                  <a:schemeClr val="dk1"/>
                </a:solidFill>
                <a:ea typeface="Calibri"/>
                <a:cs typeface="Calibri"/>
                <a:sym typeface="Calibri"/>
              </a:rPr>
              <a:t>The </a:t>
            </a:r>
            <a:r>
              <a:rPr lang="en-US" sz="2400" dirty="0">
                <a:solidFill>
                  <a:schemeClr val="dk1"/>
                </a:solidFill>
                <a:ea typeface="Calibri"/>
                <a:cs typeface="Calibri"/>
                <a:sym typeface="Calibri"/>
              </a:rPr>
              <a:t>first sign is posted before a divided highway begins.</a:t>
            </a:r>
            <a:endParaRPr lang="en-US" sz="2400" dirty="0"/>
          </a:p>
          <a:p>
            <a:pPr algn="ctr"/>
            <a:endParaRPr lang="en-US" sz="2400" dirty="0"/>
          </a:p>
        </p:txBody>
      </p:sp>
    </p:spTree>
    <p:extLst>
      <p:ext uri="{BB962C8B-B14F-4D97-AF65-F5344CB8AC3E}">
        <p14:creationId xmlns:p14="http://schemas.microsoft.com/office/powerpoint/2010/main" val="827556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38</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1067498" y="2545642"/>
            <a:ext cx="10064539" cy="495389"/>
          </a:xfrm>
        </p:spPr>
        <p:txBody>
          <a:bodyPr/>
          <a:lstStyle/>
          <a:p>
            <a:pPr lvl="0">
              <a:spcBef>
                <a:spcPts val="0"/>
              </a:spcBef>
              <a:buClr>
                <a:schemeClr val="dk1"/>
              </a:buClr>
              <a:buSzPts val="3200"/>
            </a:pPr>
            <a:r>
              <a:rPr lang="en-US" sz="3200" b="0" cap="none" dirty="0">
                <a:solidFill>
                  <a:schemeClr val="dk1"/>
                </a:solidFill>
                <a:latin typeface="Calibri"/>
                <a:ea typeface="Calibri"/>
                <a:cs typeface="Calibri"/>
                <a:sym typeface="Calibri"/>
              </a:rPr>
              <a:t>This sign is posted just before the divided highway ends.</a:t>
            </a:r>
            <a:endParaRPr lang="en-US" sz="3200" dirty="0"/>
          </a:p>
          <a:p>
            <a:pPr lvl="0">
              <a:spcBef>
                <a:spcPts val="640"/>
              </a:spcBef>
              <a:buClr>
                <a:schemeClr val="dk1"/>
              </a:buClr>
              <a:buSzPts val="3200"/>
            </a:pPr>
            <a:r>
              <a:rPr lang="en-US" sz="3200" cap="none" dirty="0">
                <a:solidFill>
                  <a:schemeClr val="dk1"/>
                </a:solidFill>
                <a:latin typeface="Calibri"/>
                <a:ea typeface="Calibri"/>
                <a:cs typeface="Calibri"/>
                <a:sym typeface="Calibri"/>
              </a:rPr>
              <a:t>Be careful </a:t>
            </a:r>
            <a:r>
              <a:rPr lang="en-US" sz="3200" b="0" cap="none" dirty="0">
                <a:solidFill>
                  <a:schemeClr val="dk1"/>
                </a:solidFill>
                <a:latin typeface="Calibri"/>
                <a:ea typeface="Calibri"/>
                <a:cs typeface="Calibri"/>
                <a:sym typeface="Calibri"/>
              </a:rPr>
              <a:t>as you near the end of a divided highway. Two-way traffic will begin again.</a:t>
            </a:r>
            <a:endParaRPr lang="en-US" sz="3200" dirty="0"/>
          </a:p>
          <a:p>
            <a:endParaRPr lang="en-US" sz="3200" dirty="0">
              <a:latin typeface="Rockwell Condensed" panose="02060603050405020104" pitchFamily="18" charset="0"/>
            </a:endParaRPr>
          </a:p>
        </p:txBody>
      </p:sp>
      <p:sp>
        <p:nvSpPr>
          <p:cNvPr id="6" name="Rectangle 5"/>
          <p:cNvSpPr/>
          <p:nvPr/>
        </p:nvSpPr>
        <p:spPr>
          <a:xfrm>
            <a:off x="3868615" y="1631852"/>
            <a:ext cx="4487594" cy="4332850"/>
          </a:xfrm>
          <a:prstGeom prst="rect">
            <a:avLst/>
          </a:prstGeom>
          <a:solidFill>
            <a:srgbClr val="9080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3039941" y="3224046"/>
            <a:ext cx="6144941" cy="2740656"/>
          </a:xfrm>
          <a:prstGeom prst="rect">
            <a:avLst/>
          </a:prstGeom>
          <a:effectLst>
            <a:softEdge rad="317500"/>
          </a:effectLst>
        </p:spPr>
      </p:pic>
    </p:spTree>
    <p:extLst>
      <p:ext uri="{BB962C8B-B14F-4D97-AF65-F5344CB8AC3E}">
        <p14:creationId xmlns:p14="http://schemas.microsoft.com/office/powerpoint/2010/main" val="1731267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39</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35025" y="3410769"/>
            <a:ext cx="3445566" cy="495389"/>
          </a:xfrm>
        </p:spPr>
        <p:txBody>
          <a:bodyPr/>
          <a:lstStyle/>
          <a:p>
            <a:r>
              <a:rPr lang="en-US" sz="6600" dirty="0" smtClean="0">
                <a:latin typeface="Rockwell Condensed" panose="02060603050405020104" pitchFamily="18" charset="0"/>
              </a:rPr>
              <a:t>Two-way traffic</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218944" y="3681896"/>
            <a:ext cx="3445566" cy="495389"/>
          </a:xfrm>
        </p:spPr>
        <p:txBody>
          <a:bodyPr/>
          <a:lstStyle/>
          <a:p>
            <a:pPr lvl="0"/>
            <a:r>
              <a:rPr lang="en-US" sz="2400" b="0" cap="none" dirty="0">
                <a:solidFill>
                  <a:schemeClr val="dk1"/>
                </a:solidFill>
                <a:latin typeface="Calibri"/>
                <a:ea typeface="Calibri"/>
                <a:cs typeface="Calibri"/>
                <a:sym typeface="Calibri"/>
              </a:rPr>
              <a:t>This sign tells you that you are leaving a divided roadway and will be driving on a two-way highway with two-way traffic. </a:t>
            </a:r>
            <a:endParaRPr lang="en-US" sz="2400" dirty="0"/>
          </a:p>
          <a:p>
            <a:endParaRPr lang="en-US" sz="2400" dirty="0"/>
          </a:p>
        </p:txBody>
      </p:sp>
      <p:pic>
        <p:nvPicPr>
          <p:cNvPr id="7" name="Google Shape;341;p47"/>
          <p:cNvPicPr preferRelativeResize="0"/>
          <p:nvPr/>
        </p:nvPicPr>
        <p:blipFill>
          <a:blip r:embed="rId5">
            <a:alphaModFix/>
          </a:blip>
          <a:stretch>
            <a:fillRect/>
          </a:stretch>
        </p:blipFill>
        <p:spPr>
          <a:xfrm>
            <a:off x="3664510" y="1674055"/>
            <a:ext cx="4522887" cy="4290647"/>
          </a:xfrm>
          <a:prstGeom prst="rect">
            <a:avLst/>
          </a:prstGeom>
          <a:noFill/>
          <a:ln>
            <a:noFill/>
          </a:ln>
          <a:effectLst>
            <a:softEdge rad="317500"/>
          </a:effectLst>
        </p:spPr>
      </p:pic>
    </p:spTree>
    <p:extLst>
      <p:ext uri="{BB962C8B-B14F-4D97-AF65-F5344CB8AC3E}">
        <p14:creationId xmlns:p14="http://schemas.microsoft.com/office/powerpoint/2010/main" val="398476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a:xfrm>
            <a:off x="697279" y="-189213"/>
            <a:ext cx="10515600" cy="951577"/>
          </a:xfrm>
        </p:spPr>
        <p:txBody>
          <a:bodyPr/>
          <a:lstStyle/>
          <a:p>
            <a:r>
              <a:rPr lang="en-IN" dirty="0" smtClean="0"/>
              <a:t>Introduction</a:t>
            </a:r>
            <a:endParaRPr lang="en-IN" dirty="0"/>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365760" y="1134140"/>
            <a:ext cx="10981690" cy="764460"/>
          </a:xfrm>
        </p:spPr>
        <p:txBody>
          <a:bodyPr/>
          <a:lstStyle/>
          <a:p>
            <a:pPr marL="342900" lvl="0">
              <a:spcBef>
                <a:spcPts val="0"/>
              </a:spcBef>
              <a:buClr>
                <a:schemeClr val="dk1"/>
              </a:buClr>
              <a:buSzPts val="1100"/>
            </a:pPr>
            <a:r>
              <a:rPr lang="en-US" sz="2000" dirty="0"/>
              <a:t>To navigate through the presentation, click the forward and back arrows on the screen. </a:t>
            </a:r>
            <a:endParaRPr lang="en-US" sz="2000" dirty="0" smtClean="0"/>
          </a:p>
          <a:p>
            <a:pPr marL="342900" lvl="0">
              <a:spcBef>
                <a:spcPts val="0"/>
              </a:spcBef>
              <a:buClr>
                <a:schemeClr val="dk1"/>
              </a:buClr>
              <a:buSzPts val="1100"/>
            </a:pPr>
            <a:endParaRPr lang="en-US" sz="2000" dirty="0"/>
          </a:p>
          <a:p>
            <a:pPr marL="342900" lvl="0">
              <a:spcBef>
                <a:spcPts val="592"/>
              </a:spcBef>
              <a:buClr>
                <a:schemeClr val="dk1"/>
              </a:buClr>
              <a:buSzPts val="1100"/>
            </a:pPr>
            <a:r>
              <a:rPr lang="en-US" sz="2000" dirty="0"/>
              <a:t>We’re confident that you’ll find our Online Knowledge Preparation Exam efficient and effective mean. </a:t>
            </a:r>
          </a:p>
          <a:p>
            <a:endParaRPr lang="en-IN" sz="2000" dirty="0"/>
          </a:p>
        </p:txBody>
      </p:sp>
      <p:sp>
        <p:nvSpPr>
          <p:cNvPr id="4" name="Slide Number Placeholder 3">
            <a:extLst>
              <a:ext uri="{FF2B5EF4-FFF2-40B4-BE49-F238E27FC236}">
                <a16:creationId xmlns:a16="http://schemas.microsoft.com/office/drawing/2014/main" id="{D66E959E-B23F-467A-9B6E-30F9EE969EC2}"/>
              </a:ext>
            </a:extLst>
          </p:cNvPr>
          <p:cNvSpPr>
            <a:spLocks noGrp="1"/>
          </p:cNvSpPr>
          <p:nvPr>
            <p:ph type="sldNum" sz="quarter" idx="12"/>
          </p:nvPr>
        </p:nvSpPr>
        <p:spPr/>
        <p:txBody>
          <a:bodyPr/>
          <a:lstStyle/>
          <a:p>
            <a:fld id="{9EC71654-96A5-4280-94F3-931C61A9F92C}" type="slidenum">
              <a:rPr lang="en-IN" smtClean="0"/>
              <a:pPr/>
              <a:t>4</a:t>
            </a:fld>
            <a:endParaRPr lang="en-IN" dirty="0"/>
          </a:p>
        </p:txBody>
      </p:sp>
      <p:pic>
        <p:nvPicPr>
          <p:cNvPr id="6" name="Picture Placeholder 5"/>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2993041" y="2497457"/>
            <a:ext cx="6206400" cy="4133462"/>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6979" y="5200590"/>
            <a:ext cx="1255149" cy="12551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0853" y="5111363"/>
            <a:ext cx="1344376" cy="1344376"/>
          </a:xfrm>
          <a:prstGeom prst="rect">
            <a:avLst/>
          </a:prstGeom>
        </p:spPr>
      </p:pic>
    </p:spTree>
    <p:extLst>
      <p:ext uri="{BB962C8B-B14F-4D97-AF65-F5344CB8AC3E}">
        <p14:creationId xmlns:p14="http://schemas.microsoft.com/office/powerpoint/2010/main" val="3187533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7" name="arrow.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40</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560700" y="3568931"/>
            <a:ext cx="3445566" cy="495389"/>
          </a:xfrm>
        </p:spPr>
        <p:txBody>
          <a:bodyPr/>
          <a:lstStyle/>
          <a:p>
            <a:r>
              <a:rPr lang="en-US" sz="6600" dirty="0" smtClean="0">
                <a:latin typeface="Rockwell Condensed" panose="02060603050405020104" pitchFamily="18" charset="0"/>
              </a:rPr>
              <a:t>Railroad</a:t>
            </a:r>
          </a:p>
          <a:p>
            <a:r>
              <a:rPr lang="en-US" sz="6600" dirty="0" smtClean="0">
                <a:latin typeface="Rockwell Condensed" panose="02060603050405020104" pitchFamily="18" charset="0"/>
              </a:rPr>
              <a:t>Crossing</a:t>
            </a:r>
          </a:p>
          <a:p>
            <a:r>
              <a:rPr lang="en-US" sz="6600" dirty="0" smtClean="0">
                <a:latin typeface="Rockwell Condensed" panose="02060603050405020104" pitchFamily="18" charset="0"/>
              </a:rPr>
              <a:t>ahead</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213117" y="3568931"/>
            <a:ext cx="3542957" cy="495389"/>
          </a:xfrm>
        </p:spPr>
        <p:txBody>
          <a:bodyPr/>
          <a:lstStyle/>
          <a:p>
            <a:pPr lvl="0"/>
            <a:r>
              <a:rPr lang="en-US" sz="2400" b="0" cap="none" dirty="0">
                <a:solidFill>
                  <a:schemeClr val="dk1"/>
                </a:solidFill>
                <a:latin typeface="Calibri"/>
                <a:ea typeface="Calibri"/>
                <a:cs typeface="Calibri"/>
                <a:sym typeface="Calibri"/>
              </a:rPr>
              <a:t>This sign means Railroad Crossing Ahead. It is an advance warning sign that means a railroad track will cross the roadway ahead. In rural areas the sign may be up to 750 feet in advance of the railroad crossing.</a:t>
            </a:r>
            <a:endParaRPr lang="en-US" sz="2400" dirty="0"/>
          </a:p>
          <a:p>
            <a:endParaRPr lang="en-US" sz="2400" dirty="0"/>
          </a:p>
        </p:txBody>
      </p:sp>
      <p:pic>
        <p:nvPicPr>
          <p:cNvPr id="5" name="Picture 4"/>
          <p:cNvPicPr>
            <a:picLocks noChangeAspect="1"/>
          </p:cNvPicPr>
          <p:nvPr/>
        </p:nvPicPr>
        <p:blipFill>
          <a:blip r:embed="rId5"/>
          <a:stretch>
            <a:fillRect/>
          </a:stretch>
        </p:blipFill>
        <p:spPr>
          <a:xfrm>
            <a:off x="3908566" y="1719868"/>
            <a:ext cx="4419507" cy="4419507"/>
          </a:xfrm>
          <a:prstGeom prst="rect">
            <a:avLst/>
          </a:prstGeom>
          <a:effectLst>
            <a:softEdge rad="317500"/>
          </a:effectLst>
        </p:spPr>
      </p:pic>
    </p:spTree>
    <p:extLst>
      <p:ext uri="{BB962C8B-B14F-4D97-AF65-F5344CB8AC3E}">
        <p14:creationId xmlns:p14="http://schemas.microsoft.com/office/powerpoint/2010/main" val="3779211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41</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25084" y="2912012"/>
            <a:ext cx="11755508" cy="495389"/>
          </a:xfrm>
        </p:spPr>
        <p:txBody>
          <a:bodyPr/>
          <a:lstStyle/>
          <a:p>
            <a:pPr marL="57150" lvl="0">
              <a:spcBef>
                <a:spcPts val="0"/>
              </a:spcBef>
              <a:buClr>
                <a:schemeClr val="dk1"/>
              </a:buClr>
              <a:buSzPts val="2300"/>
            </a:pPr>
            <a:r>
              <a:rPr lang="en-US" sz="2800" b="0" cap="none" dirty="0">
                <a:solidFill>
                  <a:schemeClr val="dk1"/>
                </a:solidFill>
                <a:latin typeface="Calibri"/>
                <a:ea typeface="Calibri"/>
                <a:cs typeface="Calibri"/>
                <a:sym typeface="Calibri"/>
              </a:rPr>
              <a:t>When you see this sign, especially in rural areas, slow down, look and stop if necessary. Roll your vehicle windows down and listen to see if a train is coming. </a:t>
            </a:r>
            <a:endParaRPr lang="en-US" sz="2800" dirty="0"/>
          </a:p>
          <a:p>
            <a:pPr marL="57150" lvl="0">
              <a:spcBef>
                <a:spcPts val="640"/>
              </a:spcBef>
              <a:buClr>
                <a:schemeClr val="dk1"/>
              </a:buClr>
              <a:buSzPts val="2300"/>
            </a:pPr>
            <a:endParaRPr lang="en-US" sz="2800" b="0" cap="none" dirty="0" smtClean="0">
              <a:solidFill>
                <a:schemeClr val="dk1"/>
              </a:solidFill>
              <a:latin typeface="Calibri"/>
              <a:ea typeface="Calibri"/>
              <a:cs typeface="Calibri"/>
              <a:sym typeface="Calibri"/>
            </a:endParaRPr>
          </a:p>
          <a:p>
            <a:pPr marL="57150" lvl="0">
              <a:spcBef>
                <a:spcPts val="640"/>
              </a:spcBef>
              <a:buClr>
                <a:schemeClr val="dk1"/>
              </a:buClr>
              <a:buSzPts val="2300"/>
            </a:pPr>
            <a:r>
              <a:rPr lang="en-US" sz="2800" b="0" cap="none" dirty="0" smtClean="0">
                <a:solidFill>
                  <a:schemeClr val="dk1"/>
                </a:solidFill>
                <a:latin typeface="Calibri"/>
                <a:ea typeface="Calibri"/>
                <a:cs typeface="Calibri"/>
                <a:sym typeface="Calibri"/>
              </a:rPr>
              <a:t>If </a:t>
            </a:r>
            <a:r>
              <a:rPr lang="en-US" sz="2800" b="0" cap="none" dirty="0">
                <a:solidFill>
                  <a:schemeClr val="dk1"/>
                </a:solidFill>
                <a:latin typeface="Calibri"/>
                <a:ea typeface="Calibri"/>
                <a:cs typeface="Calibri"/>
                <a:sym typeface="Calibri"/>
              </a:rPr>
              <a:t>a train is approaching, stop and wait. Never try to race a train to a railroad grade crossing.</a:t>
            </a:r>
            <a:endParaRPr lang="en-US" sz="2800" dirty="0"/>
          </a:p>
          <a:p>
            <a:endParaRPr lang="en-US" sz="2800" dirty="0">
              <a:latin typeface="Rockwell Condensed" panose="02060603050405020104" pitchFamily="18" charset="0"/>
            </a:endParaRPr>
          </a:p>
        </p:txBody>
      </p:sp>
      <p:sp>
        <p:nvSpPr>
          <p:cNvPr id="6" name="Rectangle 5"/>
          <p:cNvSpPr/>
          <p:nvPr/>
        </p:nvSpPr>
        <p:spPr>
          <a:xfrm>
            <a:off x="3868615" y="1631852"/>
            <a:ext cx="4487594" cy="4332850"/>
          </a:xfrm>
          <a:prstGeom prst="rect">
            <a:avLst/>
          </a:prstGeom>
          <a:solidFill>
            <a:srgbClr val="90807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2975319" y="3904075"/>
            <a:ext cx="6255038" cy="2060627"/>
          </a:xfrm>
          <a:prstGeom prst="rect">
            <a:avLst/>
          </a:prstGeom>
          <a:effectLst>
            <a:softEdge rad="317500"/>
          </a:effectLst>
        </p:spPr>
      </p:pic>
    </p:spTree>
    <p:extLst>
      <p:ext uri="{BB962C8B-B14F-4D97-AF65-F5344CB8AC3E}">
        <p14:creationId xmlns:p14="http://schemas.microsoft.com/office/powerpoint/2010/main" val="1283145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42</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8392273" y="3316759"/>
            <a:ext cx="3445566" cy="495389"/>
          </a:xfrm>
        </p:spPr>
        <p:txBody>
          <a:bodyPr/>
          <a:lstStyle/>
          <a:p>
            <a:r>
              <a:rPr lang="en-US" sz="6600" dirty="0" smtClean="0">
                <a:latin typeface="Rockwell Condensed" panose="02060603050405020104" pitchFamily="18" charset="0"/>
              </a:rPr>
              <a:t>Slow</a:t>
            </a:r>
          </a:p>
          <a:p>
            <a:r>
              <a:rPr lang="en-US" sz="6600" dirty="0" smtClean="0">
                <a:latin typeface="Rockwell Condensed" panose="02060603050405020104" pitchFamily="18" charset="0"/>
              </a:rPr>
              <a:t>Moving</a:t>
            </a:r>
          </a:p>
          <a:p>
            <a:r>
              <a:rPr lang="en-US" sz="6600" dirty="0" smtClean="0">
                <a:latin typeface="Rockwell Condensed" panose="02060603050405020104" pitchFamily="18" charset="0"/>
              </a:rPr>
              <a:t>vehicle</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0" y="3564453"/>
            <a:ext cx="3742732" cy="495389"/>
          </a:xfrm>
        </p:spPr>
        <p:txBody>
          <a:bodyPr/>
          <a:lstStyle/>
          <a:p>
            <a:pPr lvl="0">
              <a:spcBef>
                <a:spcPts val="0"/>
              </a:spcBef>
              <a:buClr>
                <a:schemeClr val="dk1"/>
              </a:buClr>
              <a:buSzPts val="3200"/>
            </a:pPr>
            <a:r>
              <a:rPr lang="en-US" sz="2400" b="0" cap="none" dirty="0">
                <a:solidFill>
                  <a:schemeClr val="dk1"/>
                </a:solidFill>
                <a:latin typeface="Calibri"/>
                <a:ea typeface="Calibri"/>
                <a:cs typeface="Calibri"/>
                <a:sym typeface="Calibri"/>
              </a:rPr>
              <a:t>A vehicle displaying this sign is moving slowly. Drivers must slow down and may pass only when safe and legal to do so</a:t>
            </a:r>
            <a:r>
              <a:rPr lang="en-US" sz="2400" b="0" cap="none" dirty="0" smtClean="0">
                <a:solidFill>
                  <a:schemeClr val="dk1"/>
                </a:solidFill>
                <a:latin typeface="Calibri"/>
                <a:ea typeface="Calibri"/>
                <a:cs typeface="Calibri"/>
                <a:sym typeface="Calibri"/>
              </a:rPr>
              <a:t>.</a:t>
            </a:r>
          </a:p>
          <a:p>
            <a:pPr lvl="0">
              <a:spcBef>
                <a:spcPts val="0"/>
              </a:spcBef>
              <a:buClr>
                <a:schemeClr val="dk1"/>
              </a:buClr>
              <a:buSzPts val="3200"/>
            </a:pPr>
            <a:endParaRPr lang="en-US" sz="2400" dirty="0"/>
          </a:p>
          <a:p>
            <a:pPr lvl="0">
              <a:spcBef>
                <a:spcPts val="640"/>
              </a:spcBef>
              <a:buClr>
                <a:schemeClr val="dk1"/>
              </a:buClr>
              <a:buSzPts val="3200"/>
            </a:pPr>
            <a:r>
              <a:rPr lang="en-US" sz="2400" b="0" cap="none" dirty="0">
                <a:solidFill>
                  <a:schemeClr val="dk1"/>
                </a:solidFill>
                <a:latin typeface="Calibri"/>
                <a:ea typeface="Calibri"/>
                <a:cs typeface="Calibri"/>
                <a:sym typeface="Calibri"/>
              </a:rPr>
              <a:t>The sign is typically displayed on tractors.</a:t>
            </a:r>
            <a:endParaRPr lang="en-US" sz="2400" dirty="0"/>
          </a:p>
          <a:p>
            <a:endParaRPr lang="en-US" sz="2400" dirty="0"/>
          </a:p>
        </p:txBody>
      </p:sp>
      <p:pic>
        <p:nvPicPr>
          <p:cNvPr id="5" name="Picture 4"/>
          <p:cNvPicPr>
            <a:picLocks noChangeAspect="1"/>
          </p:cNvPicPr>
          <p:nvPr/>
        </p:nvPicPr>
        <p:blipFill>
          <a:blip r:embed="rId5"/>
          <a:stretch>
            <a:fillRect/>
          </a:stretch>
        </p:blipFill>
        <p:spPr>
          <a:xfrm>
            <a:off x="3902242" y="1645527"/>
            <a:ext cx="4278611" cy="4333242"/>
          </a:xfrm>
          <a:prstGeom prst="rect">
            <a:avLst/>
          </a:prstGeom>
          <a:effectLst>
            <a:softEdge rad="317500"/>
          </a:effectLst>
        </p:spPr>
      </p:pic>
    </p:spTree>
    <p:extLst>
      <p:ext uri="{BB962C8B-B14F-4D97-AF65-F5344CB8AC3E}">
        <p14:creationId xmlns:p14="http://schemas.microsoft.com/office/powerpoint/2010/main" val="3660179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IN" smtClean="0"/>
              <a:pPr/>
              <a:t>43</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0" name="Title 1">
            <a:extLst>
              <a:ext uri="{FF2B5EF4-FFF2-40B4-BE49-F238E27FC236}">
                <a16:creationId xmlns:a16="http://schemas.microsoft.com/office/drawing/2014/main" id="{6C64C2A7-EC84-4D8C-9CA2-F6AE46F51FB6}"/>
              </a:ext>
            </a:extLst>
          </p:cNvPr>
          <p:cNvSpPr>
            <a:spLocks noGrp="1"/>
          </p:cNvSpPr>
          <p:nvPr>
            <p:ph type="title"/>
          </p:nvPr>
        </p:nvSpPr>
        <p:spPr>
          <a:xfrm>
            <a:off x="1857103" y="-30367"/>
            <a:ext cx="7990113" cy="951577"/>
          </a:xfrm>
        </p:spPr>
        <p:txBody>
          <a:bodyPr/>
          <a:lstStyle/>
          <a:p>
            <a:r>
              <a:rPr lang="en-IN" sz="3600" dirty="0" smtClean="0">
                <a:solidFill>
                  <a:schemeClr val="bg1"/>
                </a:solidFill>
              </a:rPr>
              <a:t>Guide signs / informational signs</a:t>
            </a:r>
            <a:endParaRPr lang="en-IN" sz="3600" dirty="0">
              <a:solidFill>
                <a:schemeClr val="bg1"/>
              </a:solidFill>
            </a:endParaRPr>
          </a:p>
        </p:txBody>
      </p:sp>
      <p:pic>
        <p:nvPicPr>
          <p:cNvPr id="9" name="Google Shape;368;p51"/>
          <p:cNvPicPr preferRelativeResize="0">
            <a:picLocks/>
          </p:cNvPicPr>
          <p:nvPr/>
        </p:nvPicPr>
        <p:blipFill rotWithShape="1">
          <a:blip r:embed="rId5">
            <a:alphaModFix/>
          </a:blip>
          <a:srcRect l="1639" t="16683" r="20054" b="10155"/>
          <a:stretch/>
        </p:blipFill>
        <p:spPr>
          <a:xfrm>
            <a:off x="572814" y="741140"/>
            <a:ext cx="11085342" cy="5397184"/>
          </a:xfrm>
          <a:prstGeom prst="rect">
            <a:avLst/>
          </a:prstGeom>
          <a:noFill/>
          <a:ln>
            <a:noFill/>
          </a:ln>
          <a:effectLst>
            <a:softEdge rad="254000"/>
          </a:effectLst>
        </p:spPr>
      </p:pic>
    </p:spTree>
    <p:extLst>
      <p:ext uri="{BB962C8B-B14F-4D97-AF65-F5344CB8AC3E}">
        <p14:creationId xmlns:p14="http://schemas.microsoft.com/office/powerpoint/2010/main" val="3720488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IN" smtClean="0"/>
              <a:pPr/>
              <a:t>44</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8" name="Picture Placeholder 7"/>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5331656" y="956783"/>
            <a:ext cx="4951828" cy="5036053"/>
          </a:xfrm>
        </p:spPr>
      </p:pic>
      <p:sp>
        <p:nvSpPr>
          <p:cNvPr id="7" name="Rectangle 6"/>
          <p:cNvSpPr/>
          <p:nvPr/>
        </p:nvSpPr>
        <p:spPr>
          <a:xfrm>
            <a:off x="500744" y="1641678"/>
            <a:ext cx="4563625" cy="3314754"/>
          </a:xfrm>
          <a:prstGeom prst="rect">
            <a:avLst/>
          </a:prstGeom>
        </p:spPr>
        <p:txBody>
          <a:bodyPr wrap="square">
            <a:spAutoFit/>
          </a:bodyPr>
          <a:lstStyle/>
          <a:p>
            <a:pPr lvl="0">
              <a:lnSpc>
                <a:spcPct val="90000"/>
              </a:lnSpc>
              <a:buClr>
                <a:schemeClr val="dk1"/>
              </a:buClr>
              <a:buSzPts val="3200"/>
            </a:pPr>
            <a:r>
              <a:rPr lang="en-US" sz="2800" dirty="0">
                <a:solidFill>
                  <a:schemeClr val="dk1"/>
                </a:solidFill>
                <a:ea typeface="Calibri"/>
                <a:cs typeface="Calibri"/>
                <a:sym typeface="Calibri"/>
              </a:rPr>
              <a:t>Traffic signals must be obeyed at all times (unless a police officer is directing traffic</a:t>
            </a:r>
            <a:r>
              <a:rPr lang="en-US" sz="2800" dirty="0" smtClean="0">
                <a:solidFill>
                  <a:schemeClr val="dk1"/>
                </a:solidFill>
                <a:ea typeface="Calibri"/>
                <a:cs typeface="Calibri"/>
                <a:sym typeface="Calibri"/>
              </a:rPr>
              <a:t>).</a:t>
            </a:r>
          </a:p>
          <a:p>
            <a:pPr lvl="0">
              <a:lnSpc>
                <a:spcPct val="90000"/>
              </a:lnSpc>
              <a:buClr>
                <a:schemeClr val="dk1"/>
              </a:buClr>
              <a:buSzPts val="3200"/>
            </a:pPr>
            <a:endParaRPr lang="en-US" sz="2800" dirty="0"/>
          </a:p>
          <a:p>
            <a:pPr lvl="0">
              <a:lnSpc>
                <a:spcPct val="90000"/>
              </a:lnSpc>
              <a:spcBef>
                <a:spcPts val="640"/>
              </a:spcBef>
              <a:buClr>
                <a:schemeClr val="dk1"/>
              </a:buClr>
              <a:buSzPts val="3200"/>
            </a:pPr>
            <a:r>
              <a:rPr lang="en-US" sz="2800" dirty="0">
                <a:solidFill>
                  <a:schemeClr val="dk1"/>
                </a:solidFill>
                <a:ea typeface="Calibri"/>
                <a:cs typeface="Calibri"/>
                <a:sym typeface="Calibri"/>
              </a:rPr>
              <a:t>Leaving the roadway to avoid a traffic signal (such as a red light) is illegal.</a:t>
            </a:r>
            <a:endParaRPr lang="en-US" sz="2800" dirty="0"/>
          </a:p>
          <a:p>
            <a:pPr algn="just"/>
            <a:endParaRPr lang="en-US" sz="2800" dirty="0"/>
          </a:p>
        </p:txBody>
      </p:sp>
      <p:sp>
        <p:nvSpPr>
          <p:cNvPr id="10" name="Title 1">
            <a:extLst>
              <a:ext uri="{FF2B5EF4-FFF2-40B4-BE49-F238E27FC236}">
                <a16:creationId xmlns:a16="http://schemas.microsoft.com/office/drawing/2014/main" id="{6C64C2A7-EC84-4D8C-9CA2-F6AE46F51FB6}"/>
              </a:ext>
            </a:extLst>
          </p:cNvPr>
          <p:cNvSpPr>
            <a:spLocks noGrp="1"/>
          </p:cNvSpPr>
          <p:nvPr>
            <p:ph type="title"/>
          </p:nvPr>
        </p:nvSpPr>
        <p:spPr>
          <a:xfrm>
            <a:off x="500744" y="690101"/>
            <a:ext cx="5351416" cy="951577"/>
          </a:xfrm>
        </p:spPr>
        <p:txBody>
          <a:bodyPr/>
          <a:lstStyle/>
          <a:p>
            <a:r>
              <a:rPr lang="en-IN" sz="4400" dirty="0" smtClean="0">
                <a:solidFill>
                  <a:schemeClr val="bg1"/>
                </a:solidFill>
              </a:rPr>
              <a:t>Traffic signals</a:t>
            </a:r>
            <a:endParaRPr lang="en-IN" sz="4400" dirty="0">
              <a:solidFill>
                <a:schemeClr val="bg1"/>
              </a:solidFill>
            </a:endParaRPr>
          </a:p>
        </p:txBody>
      </p:sp>
    </p:spTree>
    <p:extLst>
      <p:ext uri="{BB962C8B-B14F-4D97-AF65-F5344CB8AC3E}">
        <p14:creationId xmlns:p14="http://schemas.microsoft.com/office/powerpoint/2010/main" val="845085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45</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dirty="0" smtClean="0">
                <a:latin typeface="Rockwell Condensed" panose="02060603050405020104" pitchFamily="18" charset="0"/>
              </a:rPr>
              <a:t>stop</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8356209" y="3880219"/>
            <a:ext cx="3835791" cy="495389"/>
          </a:xfrm>
        </p:spPr>
        <p:txBody>
          <a:bodyPr/>
          <a:lstStyle/>
          <a:p>
            <a:pPr marL="482600" lvl="0" indent="-342900" algn="l">
              <a:spcBef>
                <a:spcPts val="0"/>
              </a:spcBef>
              <a:buSzPts val="1400"/>
              <a:buFont typeface="Wingdings" panose="05000000000000000000" pitchFamily="2" charset="2"/>
              <a:buChar char="§"/>
            </a:pPr>
            <a:r>
              <a:rPr lang="en-US" sz="2400" dirty="0">
                <a:latin typeface="+mn-lt"/>
              </a:rPr>
              <a:t>Come to a complete stop</a:t>
            </a:r>
          </a:p>
          <a:p>
            <a:pPr marL="482600" lvl="0" indent="-342900" algn="l">
              <a:spcBef>
                <a:spcPts val="0"/>
              </a:spcBef>
              <a:buSzPts val="1400"/>
              <a:buFont typeface="Wingdings" panose="05000000000000000000" pitchFamily="2" charset="2"/>
              <a:buChar char="§"/>
            </a:pPr>
            <a:r>
              <a:rPr lang="en-US" sz="2400" dirty="0">
                <a:latin typeface="+mn-lt"/>
              </a:rPr>
              <a:t>Stop behind marked stop line or crosswalk</a:t>
            </a:r>
          </a:p>
          <a:p>
            <a:pPr marL="482600" lvl="0" indent="-342900" algn="l">
              <a:spcBef>
                <a:spcPts val="0"/>
              </a:spcBef>
              <a:buSzPts val="1400"/>
              <a:buFont typeface="Wingdings" panose="05000000000000000000" pitchFamily="2" charset="2"/>
              <a:buChar char="§"/>
            </a:pPr>
            <a:r>
              <a:rPr lang="en-US" sz="2400" dirty="0">
                <a:latin typeface="+mn-lt"/>
              </a:rPr>
              <a:t>If no stop line, stop before entering the intersection</a:t>
            </a:r>
          </a:p>
          <a:p>
            <a:pPr marL="342900" indent="-342900">
              <a:buFont typeface="Wingdings" panose="05000000000000000000" pitchFamily="2" charset="2"/>
              <a:buChar char="§"/>
            </a:pPr>
            <a:endParaRPr lang="en-US" sz="2400" dirty="0">
              <a:latin typeface="+mn-lt"/>
            </a:endParaRPr>
          </a:p>
        </p:txBody>
      </p:sp>
      <p:pic>
        <p:nvPicPr>
          <p:cNvPr id="7" name="Google Shape;383;p53"/>
          <p:cNvPicPr preferRelativeResize="0"/>
          <p:nvPr/>
        </p:nvPicPr>
        <p:blipFill>
          <a:blip r:embed="rId5">
            <a:alphaModFix/>
          </a:blip>
          <a:stretch>
            <a:fillRect/>
          </a:stretch>
        </p:blipFill>
        <p:spPr>
          <a:xfrm>
            <a:off x="3246059" y="1739466"/>
            <a:ext cx="5275384" cy="4281506"/>
          </a:xfrm>
          <a:prstGeom prst="rect">
            <a:avLst/>
          </a:prstGeom>
          <a:noFill/>
          <a:ln>
            <a:noFill/>
          </a:ln>
          <a:effectLst>
            <a:softEdge rad="317500"/>
          </a:effectLst>
        </p:spPr>
      </p:pic>
    </p:spTree>
    <p:extLst>
      <p:ext uri="{BB962C8B-B14F-4D97-AF65-F5344CB8AC3E}">
        <p14:creationId xmlns:p14="http://schemas.microsoft.com/office/powerpoint/2010/main" val="1850435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46</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dirty="0" smtClean="0">
                <a:latin typeface="Rockwell Condensed" panose="02060603050405020104" pitchFamily="18" charset="0"/>
              </a:rPr>
              <a:t>caution</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8356209" y="3880219"/>
            <a:ext cx="3835791" cy="495389"/>
          </a:xfrm>
        </p:spPr>
        <p:txBody>
          <a:bodyPr/>
          <a:lstStyle/>
          <a:p>
            <a:pPr marL="457200" lvl="0" indent="-317500" algn="l">
              <a:spcBef>
                <a:spcPts val="0"/>
              </a:spcBef>
              <a:buSzPts val="1400"/>
              <a:buChar char="●"/>
            </a:pPr>
            <a:r>
              <a:rPr lang="en-US" sz="2400" dirty="0"/>
              <a:t>Means caution</a:t>
            </a:r>
          </a:p>
          <a:p>
            <a:pPr marL="457200" lvl="0" indent="-317500" algn="l">
              <a:spcBef>
                <a:spcPts val="0"/>
              </a:spcBef>
              <a:buSzPts val="1400"/>
              <a:buChar char="●"/>
            </a:pPr>
            <a:r>
              <a:rPr lang="en-US" sz="2400" dirty="0"/>
              <a:t>Slow down and prepare to stop safely</a:t>
            </a:r>
          </a:p>
          <a:p>
            <a:pPr marL="457200" lvl="0" indent="-317500" algn="l">
              <a:spcBef>
                <a:spcPts val="0"/>
              </a:spcBef>
              <a:buSzPts val="1400"/>
              <a:buChar char="●"/>
            </a:pPr>
            <a:r>
              <a:rPr lang="en-US" sz="2400" dirty="0"/>
              <a:t>If too close to stop when yellow appears, proceed carefully through the intersection</a:t>
            </a:r>
          </a:p>
          <a:p>
            <a:pPr marL="342900" indent="-342900">
              <a:buFont typeface="Wingdings" panose="05000000000000000000" pitchFamily="2" charset="2"/>
              <a:buChar char="§"/>
            </a:pPr>
            <a:endParaRPr lang="en-US" sz="2400" dirty="0">
              <a:latin typeface="+mn-lt"/>
            </a:endParaRPr>
          </a:p>
        </p:txBody>
      </p:sp>
      <p:pic>
        <p:nvPicPr>
          <p:cNvPr id="8" name="Google Shape;384;p53"/>
          <p:cNvPicPr preferRelativeResize="0"/>
          <p:nvPr/>
        </p:nvPicPr>
        <p:blipFill>
          <a:blip r:embed="rId5">
            <a:alphaModFix/>
          </a:blip>
          <a:stretch>
            <a:fillRect/>
          </a:stretch>
        </p:blipFill>
        <p:spPr>
          <a:xfrm>
            <a:off x="3460652" y="1561514"/>
            <a:ext cx="5092505" cy="4473525"/>
          </a:xfrm>
          <a:prstGeom prst="rect">
            <a:avLst/>
          </a:prstGeom>
          <a:noFill/>
          <a:ln>
            <a:noFill/>
          </a:ln>
          <a:effectLst>
            <a:softEdge rad="317500"/>
          </a:effectLst>
        </p:spPr>
      </p:pic>
    </p:spTree>
    <p:extLst>
      <p:ext uri="{BB962C8B-B14F-4D97-AF65-F5344CB8AC3E}">
        <p14:creationId xmlns:p14="http://schemas.microsoft.com/office/powerpoint/2010/main" val="3667214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47</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14" name="Content Placeholder 13"/>
          <p:cNvSpPr>
            <a:spLocks noGrp="1"/>
          </p:cNvSpPr>
          <p:nvPr>
            <p:ph idx="15"/>
          </p:nvPr>
        </p:nvSpPr>
        <p:spPr>
          <a:xfrm>
            <a:off x="218944" y="3568931"/>
            <a:ext cx="3445566" cy="495389"/>
          </a:xfrm>
        </p:spPr>
        <p:txBody>
          <a:bodyPr/>
          <a:lstStyle/>
          <a:p>
            <a:r>
              <a:rPr lang="en-US" sz="6600" dirty="0" smtClean="0">
                <a:latin typeface="Rockwell Condensed" panose="02060603050405020104" pitchFamily="18" charset="0"/>
              </a:rPr>
              <a:t>go</a:t>
            </a:r>
            <a:endParaRPr lang="en-US" sz="6600" dirty="0">
              <a:latin typeface="Rockwell Condensed" panose="02060603050405020104" pitchFamily="18" charset="0"/>
            </a:endParaRPr>
          </a:p>
        </p:txBody>
      </p:sp>
      <p:sp>
        <p:nvSpPr>
          <p:cNvPr id="3" name="Content Placeholder 2"/>
          <p:cNvSpPr>
            <a:spLocks noGrp="1"/>
          </p:cNvSpPr>
          <p:nvPr>
            <p:ph idx="16"/>
          </p:nvPr>
        </p:nvSpPr>
        <p:spPr>
          <a:xfrm>
            <a:off x="8779739" y="3816625"/>
            <a:ext cx="3007487" cy="495389"/>
          </a:xfrm>
        </p:spPr>
        <p:txBody>
          <a:bodyPr/>
          <a:lstStyle/>
          <a:p>
            <a:pPr lvl="0"/>
            <a:r>
              <a:rPr lang="en-US" sz="2400" dirty="0">
                <a:solidFill>
                  <a:schemeClr val="dk1"/>
                </a:solidFill>
                <a:latin typeface="Calibri"/>
                <a:ea typeface="Calibri"/>
                <a:cs typeface="Calibri"/>
                <a:sym typeface="Calibri"/>
              </a:rPr>
              <a:t>Before proceeding on a green light, always check left and right for both pedestrians and vehicles. </a:t>
            </a:r>
          </a:p>
          <a:p>
            <a:pPr marL="342900" indent="-342900">
              <a:buFont typeface="Wingdings" panose="05000000000000000000" pitchFamily="2" charset="2"/>
              <a:buChar char="§"/>
            </a:pPr>
            <a:endParaRPr lang="en-US" sz="2400" dirty="0">
              <a:latin typeface="+mn-lt"/>
            </a:endParaRPr>
          </a:p>
        </p:txBody>
      </p:sp>
      <p:pic>
        <p:nvPicPr>
          <p:cNvPr id="7" name="Google Shape;393;p54"/>
          <p:cNvPicPr preferRelativeResize="0"/>
          <p:nvPr/>
        </p:nvPicPr>
        <p:blipFill>
          <a:blip r:embed="rId5">
            <a:alphaModFix/>
          </a:blip>
          <a:stretch>
            <a:fillRect/>
          </a:stretch>
        </p:blipFill>
        <p:spPr>
          <a:xfrm>
            <a:off x="3924885" y="1769776"/>
            <a:ext cx="4459459" cy="4093698"/>
          </a:xfrm>
          <a:prstGeom prst="rect">
            <a:avLst/>
          </a:prstGeom>
          <a:noFill/>
          <a:ln>
            <a:noFill/>
          </a:ln>
          <a:effectLst>
            <a:softEdge rad="317500"/>
          </a:effectLst>
        </p:spPr>
      </p:pic>
    </p:spTree>
    <p:extLst>
      <p:ext uri="{BB962C8B-B14F-4D97-AF65-F5344CB8AC3E}">
        <p14:creationId xmlns:p14="http://schemas.microsoft.com/office/powerpoint/2010/main" val="538662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IN" smtClean="0"/>
              <a:pPr/>
              <a:t>48</a:t>
            </a:fld>
            <a:endParaRPr lang="en-IN" dirty="0"/>
          </a:p>
        </p:txBody>
      </p:sp>
      <p:sp>
        <p:nvSpPr>
          <p:cNvPr id="7" name="Rectangle 6"/>
          <p:cNvSpPr/>
          <p:nvPr/>
        </p:nvSpPr>
        <p:spPr>
          <a:xfrm>
            <a:off x="1874283" y="236510"/>
            <a:ext cx="8216160" cy="707886"/>
          </a:xfrm>
          <a:prstGeom prst="rect">
            <a:avLst/>
          </a:prstGeom>
        </p:spPr>
        <p:txBody>
          <a:bodyPr wrap="none">
            <a:spAutoFit/>
          </a:bodyPr>
          <a:lstStyle/>
          <a:p>
            <a:r>
              <a:rPr lang="en-US" sz="4000" b="1" dirty="0" smtClean="0">
                <a:solidFill>
                  <a:schemeClr val="bg1"/>
                </a:solidFill>
              </a:rPr>
              <a:t>Flashing Lights &amp; Traffic Signal Arrows</a:t>
            </a:r>
            <a:endParaRPr lang="en-US" sz="4000" b="1" dirty="0">
              <a:solidFill>
                <a:schemeClr val="bg1"/>
              </a:solidFill>
            </a:endParaRPr>
          </a:p>
        </p:txBody>
      </p:sp>
      <p:pic>
        <p:nvPicPr>
          <p:cNvPr id="9" name="Google Shape;399;p55"/>
          <p:cNvPicPr preferRelativeResize="0"/>
          <p:nvPr/>
        </p:nvPicPr>
        <p:blipFill>
          <a:blip r:embed="rId3">
            <a:alphaModFix/>
          </a:blip>
          <a:stretch>
            <a:fillRect/>
          </a:stretch>
        </p:blipFill>
        <p:spPr>
          <a:xfrm>
            <a:off x="219995" y="1083211"/>
            <a:ext cx="4577088" cy="5372527"/>
          </a:xfrm>
          <a:prstGeom prst="rect">
            <a:avLst/>
          </a:prstGeom>
          <a:noFill/>
          <a:ln>
            <a:noFill/>
          </a:ln>
          <a:effectLst>
            <a:softEdge rad="127000"/>
          </a:effectLst>
        </p:spPr>
      </p:pic>
      <p:pic>
        <p:nvPicPr>
          <p:cNvPr id="10" name="Picture 9"/>
          <p:cNvPicPr>
            <a:picLocks noChangeAspect="1"/>
          </p:cNvPicPr>
          <p:nvPr/>
        </p:nvPicPr>
        <p:blipFill>
          <a:blip r:embed="rId4"/>
          <a:stretch>
            <a:fillRect/>
          </a:stretch>
        </p:blipFill>
        <p:spPr>
          <a:xfrm>
            <a:off x="4941712" y="1252024"/>
            <a:ext cx="6841368" cy="4375053"/>
          </a:xfrm>
          <a:prstGeom prst="rect">
            <a:avLst/>
          </a:prstGeom>
          <a:effectLst>
            <a:softEdge rad="127000"/>
          </a:effectLst>
        </p:spPr>
      </p:pic>
    </p:spTree>
    <p:extLst>
      <p:ext uri="{BB962C8B-B14F-4D97-AF65-F5344CB8AC3E}">
        <p14:creationId xmlns:p14="http://schemas.microsoft.com/office/powerpoint/2010/main" val="3525104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arrow.wav"/>
          </p:stSnd>
        </p:sndAc>
      </p:transition>
    </mc:Choice>
    <mc:Fallback xmlns="">
      <p:transition spd="slow">
        <p:fade/>
        <p:sndAc>
          <p:stSnd>
            <p:snd r:embed="rId5" name="arrow.wav"/>
          </p:stSnd>
        </p:sndAc>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EC71654-96A5-4280-94F3-931C61A9F92C}" type="slidenum">
              <a:rPr lang="en-IN" smtClean="0"/>
              <a:pPr/>
              <a:t>49</a:t>
            </a:fld>
            <a:endParaRPr lang="en-IN" dirty="0"/>
          </a:p>
        </p:txBody>
      </p:sp>
      <p:sp>
        <p:nvSpPr>
          <p:cNvPr id="7" name="Rectangle 6"/>
          <p:cNvSpPr/>
          <p:nvPr/>
        </p:nvSpPr>
        <p:spPr>
          <a:xfrm>
            <a:off x="2915293" y="109901"/>
            <a:ext cx="6818149" cy="830997"/>
          </a:xfrm>
          <a:prstGeom prst="rect">
            <a:avLst/>
          </a:prstGeom>
        </p:spPr>
        <p:txBody>
          <a:bodyPr wrap="none">
            <a:spAutoFit/>
          </a:bodyPr>
          <a:lstStyle/>
          <a:p>
            <a:r>
              <a:rPr lang="en-US" sz="4800" b="1" dirty="0">
                <a:solidFill>
                  <a:schemeClr val="bg1"/>
                </a:solidFill>
                <a:ea typeface="Calibri"/>
                <a:cs typeface="Calibri"/>
                <a:sym typeface="Calibri"/>
              </a:rPr>
              <a:t>Pavement/Road Markings</a:t>
            </a:r>
            <a:endParaRPr lang="en-US" sz="4800" b="1" dirty="0">
              <a:solidFill>
                <a:schemeClr val="bg1"/>
              </a:solidFill>
            </a:endParaRPr>
          </a:p>
        </p:txBody>
      </p:sp>
      <p:pic>
        <p:nvPicPr>
          <p:cNvPr id="2" name="Picture 1"/>
          <p:cNvPicPr>
            <a:picLocks noChangeAspect="1"/>
          </p:cNvPicPr>
          <p:nvPr/>
        </p:nvPicPr>
        <p:blipFill>
          <a:blip r:embed="rId3"/>
          <a:stretch>
            <a:fillRect/>
          </a:stretch>
        </p:blipFill>
        <p:spPr>
          <a:xfrm>
            <a:off x="1826129" y="726004"/>
            <a:ext cx="8724639" cy="5917102"/>
          </a:xfrm>
          <a:prstGeom prst="rect">
            <a:avLst/>
          </a:prstGeom>
          <a:effectLst>
            <a:softEdge rad="127000"/>
          </a:effectLst>
        </p:spPr>
      </p:pic>
    </p:spTree>
    <p:extLst>
      <p:ext uri="{BB962C8B-B14F-4D97-AF65-F5344CB8AC3E}">
        <p14:creationId xmlns:p14="http://schemas.microsoft.com/office/powerpoint/2010/main" val="113367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2" name="arrow.wav"/>
          </p:stSnd>
        </p:sndAc>
      </p:transition>
    </mc:Choice>
    <mc:Fallback xmlns="">
      <p:transition spd="slow">
        <p:fade/>
        <p:sndAc>
          <p:stSnd>
            <p:snd r:embed="rId4" name="arrow.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7169480" y="3695930"/>
            <a:ext cx="3962557"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IN" sz="3600" dirty="0" smtClean="0">
                <a:solidFill>
                  <a:schemeClr val="tx1"/>
                </a:solidFill>
              </a:rPr>
              <a:t>Traffic signs</a:t>
            </a: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t="19300" b="19300"/>
          <a:stretch>
            <a:fillRect/>
          </a:stretch>
        </p:blipFill>
        <p:spPr/>
      </p:pic>
      <p:sp>
        <p:nvSpPr>
          <p:cNvPr id="6" name="Rectangle 5"/>
          <p:cNvSpPr/>
          <p:nvPr/>
        </p:nvSpPr>
        <p:spPr>
          <a:xfrm>
            <a:off x="6187283" y="4349931"/>
            <a:ext cx="5280599" cy="923330"/>
          </a:xfrm>
          <a:prstGeom prst="rect">
            <a:avLst/>
          </a:prstGeom>
        </p:spPr>
        <p:txBody>
          <a:bodyPr wrap="square">
            <a:spAutoFit/>
          </a:bodyPr>
          <a:lstStyle/>
          <a:p>
            <a:pPr algn="ctr"/>
            <a:r>
              <a:rPr lang="en-US" dirty="0"/>
              <a:t>Traffic signs typically fit into one of three broad categories: </a:t>
            </a:r>
            <a:r>
              <a:rPr lang="en-US" b="1" dirty="0" smtClean="0"/>
              <a:t>Regulatory </a:t>
            </a:r>
            <a:r>
              <a:rPr lang="en-US" b="1" dirty="0"/>
              <a:t>Signs, Warning Signs, or Guide Signs/Informational Signs.</a:t>
            </a:r>
          </a:p>
        </p:txBody>
      </p:sp>
    </p:spTree>
    <p:extLst>
      <p:ext uri="{BB962C8B-B14F-4D97-AF65-F5344CB8AC3E}">
        <p14:creationId xmlns:p14="http://schemas.microsoft.com/office/powerpoint/2010/main" val="2337725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6210394" y="3621566"/>
            <a:ext cx="6866830"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IN" sz="3600" dirty="0" smtClean="0">
                <a:solidFill>
                  <a:schemeClr val="tx1"/>
                </a:solidFill>
              </a:rPr>
              <a:t>Safe driving tips</a:t>
            </a: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6" name="Picture Placeholder 5"/>
          <p:cNvPicPr>
            <a:picLocks noGrp="1" noChangeAspect="1"/>
          </p:cNvPicPr>
          <p:nvPr>
            <p:ph type="pic" sz="quarter" idx="10"/>
          </p:nvPr>
        </p:nvPicPr>
        <p:blipFill>
          <a:blip r:embed="rId5">
            <a:extLst>
              <a:ext uri="{28A0092B-C50C-407E-A947-70E740481C1C}">
                <a14:useLocalDpi xmlns:a14="http://schemas.microsoft.com/office/drawing/2010/main" val="0"/>
              </a:ext>
            </a:extLst>
          </a:blip>
          <a:srcRect l="28880" r="28880"/>
          <a:stretch>
            <a:fillRect/>
          </a:stretch>
        </p:blipFill>
        <p:spPr/>
      </p:pic>
      <p:sp>
        <p:nvSpPr>
          <p:cNvPr id="3" name="Rectangle 2"/>
          <p:cNvSpPr/>
          <p:nvPr/>
        </p:nvSpPr>
        <p:spPr>
          <a:xfrm>
            <a:off x="5884591" y="4247495"/>
            <a:ext cx="6096000" cy="1200329"/>
          </a:xfrm>
          <a:prstGeom prst="rect">
            <a:avLst/>
          </a:prstGeom>
        </p:spPr>
        <p:txBody>
          <a:bodyPr>
            <a:spAutoFit/>
          </a:bodyPr>
          <a:lstStyle/>
          <a:p>
            <a:pPr algn="ctr"/>
            <a:r>
              <a:rPr lang="en-US" dirty="0"/>
              <a:t>The slides in this section provide a range of tips for driving safely in all conditions, including bad weather</a:t>
            </a:r>
            <a:r>
              <a:rPr lang="en-US" dirty="0" smtClean="0"/>
              <a:t>.</a:t>
            </a:r>
          </a:p>
          <a:p>
            <a:pPr algn="ctr"/>
            <a:endParaRPr lang="en-US" dirty="0"/>
          </a:p>
          <a:p>
            <a:pPr algn="ctr"/>
            <a:r>
              <a:rPr lang="en-US" dirty="0"/>
              <a:t>You’ll learn how to drive safely in rain, snow, fog, and at night. </a:t>
            </a:r>
          </a:p>
        </p:txBody>
      </p:sp>
    </p:spTree>
    <p:extLst>
      <p:ext uri="{BB962C8B-B14F-4D97-AF65-F5344CB8AC3E}">
        <p14:creationId xmlns:p14="http://schemas.microsoft.com/office/powerpoint/2010/main" val="6499732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51</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9" name="Picture Placeholder 8"/>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22720" r="22720"/>
          <a:stretch>
            <a:fillRect/>
          </a:stretch>
        </p:blipFill>
        <p:spPr>
          <a:xfrm>
            <a:off x="7005711" y="0"/>
            <a:ext cx="5186290" cy="4754880"/>
          </a:xfrm>
        </p:spPr>
      </p:pic>
      <p:sp>
        <p:nvSpPr>
          <p:cNvPr id="3" name="Rectangle 2"/>
          <p:cNvSpPr/>
          <p:nvPr/>
        </p:nvSpPr>
        <p:spPr>
          <a:xfrm>
            <a:off x="666467" y="698082"/>
            <a:ext cx="4577920" cy="769441"/>
          </a:xfrm>
          <a:prstGeom prst="rect">
            <a:avLst/>
          </a:prstGeom>
        </p:spPr>
        <p:txBody>
          <a:bodyPr wrap="none">
            <a:spAutoFit/>
          </a:bodyPr>
          <a:lstStyle/>
          <a:p>
            <a:r>
              <a:rPr lang="en-US" sz="4400" b="1" dirty="0"/>
              <a:t>Following Distance</a:t>
            </a:r>
          </a:p>
        </p:txBody>
      </p:sp>
      <p:sp>
        <p:nvSpPr>
          <p:cNvPr id="6" name="Rectangle 5"/>
          <p:cNvSpPr/>
          <p:nvPr/>
        </p:nvSpPr>
        <p:spPr>
          <a:xfrm>
            <a:off x="666466" y="1855987"/>
            <a:ext cx="4904339" cy="2308324"/>
          </a:xfrm>
          <a:prstGeom prst="rect">
            <a:avLst/>
          </a:prstGeom>
        </p:spPr>
        <p:txBody>
          <a:bodyPr wrap="square">
            <a:spAutoFit/>
          </a:bodyPr>
          <a:lstStyle/>
          <a:p>
            <a:r>
              <a:rPr lang="en-US" sz="2400" dirty="0"/>
              <a:t>Following a vehicle too closely or tailgating is the cause of most rear-end collisions. </a:t>
            </a:r>
            <a:endParaRPr lang="en-US" sz="2400" dirty="0" smtClean="0"/>
          </a:p>
          <a:p>
            <a:endParaRPr lang="en-US" sz="2400" dirty="0"/>
          </a:p>
          <a:p>
            <a:r>
              <a:rPr lang="en-US" sz="2400" dirty="0" smtClean="0"/>
              <a:t>Use </a:t>
            </a:r>
            <a:r>
              <a:rPr lang="en-US" sz="2400" dirty="0"/>
              <a:t>the three-second rule to determine a safe following distance. </a:t>
            </a:r>
          </a:p>
        </p:txBody>
      </p:sp>
    </p:spTree>
    <p:extLst>
      <p:ext uri="{BB962C8B-B14F-4D97-AF65-F5344CB8AC3E}">
        <p14:creationId xmlns:p14="http://schemas.microsoft.com/office/powerpoint/2010/main" val="433561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52</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3" name="Rectangle 2"/>
          <p:cNvSpPr/>
          <p:nvPr/>
        </p:nvSpPr>
        <p:spPr>
          <a:xfrm>
            <a:off x="2569699" y="111568"/>
            <a:ext cx="6903365" cy="769441"/>
          </a:xfrm>
          <a:prstGeom prst="rect">
            <a:avLst/>
          </a:prstGeom>
        </p:spPr>
        <p:txBody>
          <a:bodyPr wrap="none">
            <a:spAutoFit/>
          </a:bodyPr>
          <a:lstStyle/>
          <a:p>
            <a:r>
              <a:rPr lang="en-US" sz="4400" b="1" dirty="0">
                <a:solidFill>
                  <a:schemeClr val="dk1"/>
                </a:solidFill>
                <a:ea typeface="Calibri"/>
                <a:cs typeface="Calibri"/>
                <a:sym typeface="Calibri"/>
              </a:rPr>
              <a:t>Using the Three-Second Rule</a:t>
            </a:r>
            <a:endParaRPr lang="en-US" sz="4400" b="1" dirty="0"/>
          </a:p>
        </p:txBody>
      </p:sp>
      <p:sp>
        <p:nvSpPr>
          <p:cNvPr id="6" name="Rectangle 5"/>
          <p:cNvSpPr/>
          <p:nvPr/>
        </p:nvSpPr>
        <p:spPr>
          <a:xfrm>
            <a:off x="6625883" y="1397185"/>
            <a:ext cx="5354708" cy="4859792"/>
          </a:xfrm>
          <a:prstGeom prst="rect">
            <a:avLst/>
          </a:prstGeom>
        </p:spPr>
        <p:txBody>
          <a:bodyPr wrap="square">
            <a:spAutoFit/>
          </a:bodyPr>
          <a:lstStyle/>
          <a:p>
            <a:pPr marL="342900" lvl="0" indent="-266700">
              <a:lnSpc>
                <a:spcPct val="90000"/>
              </a:lnSpc>
              <a:buClr>
                <a:schemeClr val="dk1"/>
              </a:buClr>
              <a:buSzPts val="2000"/>
              <a:buFont typeface="Arial"/>
              <a:buChar char="•"/>
            </a:pPr>
            <a:r>
              <a:rPr lang="en-US" sz="2400" dirty="0">
                <a:solidFill>
                  <a:schemeClr val="dk1"/>
                </a:solidFill>
                <a:ea typeface="Calibri"/>
                <a:cs typeface="Calibri"/>
                <a:sym typeface="Calibri"/>
              </a:rPr>
              <a:t>When the driver in front of you passes a fixed object, such as a sign or tree, start counting, “One-thousand one, one-thousand two, one-thousand three.”  If you get to the fixed object before “one-thousand three,” you’re following too closely and should reduce your speed</a:t>
            </a:r>
            <a:r>
              <a:rPr lang="en-US" sz="2400" dirty="0" smtClean="0">
                <a:solidFill>
                  <a:schemeClr val="dk1"/>
                </a:solidFill>
                <a:ea typeface="Calibri"/>
                <a:cs typeface="Calibri"/>
                <a:sym typeface="Calibri"/>
              </a:rPr>
              <a:t>.</a:t>
            </a:r>
          </a:p>
          <a:p>
            <a:pPr marL="342900" lvl="0" indent="-266700">
              <a:lnSpc>
                <a:spcPct val="90000"/>
              </a:lnSpc>
              <a:buClr>
                <a:schemeClr val="dk1"/>
              </a:buClr>
              <a:buSzPts val="2000"/>
              <a:buFont typeface="Arial"/>
              <a:buChar char="•"/>
            </a:pPr>
            <a:endParaRPr lang="en-US" sz="2400" dirty="0"/>
          </a:p>
          <a:p>
            <a:pPr marL="342900" lvl="0" indent="-266700">
              <a:lnSpc>
                <a:spcPct val="90000"/>
              </a:lnSpc>
              <a:spcBef>
                <a:spcPts val="640"/>
              </a:spcBef>
              <a:buClr>
                <a:schemeClr val="dk1"/>
              </a:buClr>
              <a:buSzPts val="2000"/>
              <a:buFont typeface="Arial"/>
              <a:buChar char="•"/>
            </a:pPr>
            <a:r>
              <a:rPr lang="en-US" sz="2400" dirty="0">
                <a:solidFill>
                  <a:schemeClr val="dk1"/>
                </a:solidFill>
                <a:ea typeface="Calibri"/>
                <a:cs typeface="Calibri"/>
                <a:sym typeface="Calibri"/>
              </a:rPr>
              <a:t>In adverse weather conditions, you will need a longer following distance, such as a six-second or eight-second following distance. </a:t>
            </a:r>
            <a:endParaRPr lang="en-US" sz="2400" dirty="0"/>
          </a:p>
          <a:p>
            <a:endParaRPr lang="en-US" sz="2400" dirty="0"/>
          </a:p>
        </p:txBody>
      </p:sp>
      <p:pic>
        <p:nvPicPr>
          <p:cNvPr id="2" name="Picture 1"/>
          <p:cNvPicPr>
            <a:picLocks noChangeAspect="1"/>
          </p:cNvPicPr>
          <p:nvPr/>
        </p:nvPicPr>
        <p:blipFill>
          <a:blip r:embed="rId5"/>
          <a:stretch>
            <a:fillRect/>
          </a:stretch>
        </p:blipFill>
        <p:spPr>
          <a:xfrm>
            <a:off x="0" y="1517399"/>
            <a:ext cx="6657409" cy="2799143"/>
          </a:xfrm>
          <a:prstGeom prst="rect">
            <a:avLst/>
          </a:prstGeom>
          <a:effectLst>
            <a:softEdge rad="127000"/>
          </a:effectLst>
        </p:spPr>
      </p:pic>
    </p:spTree>
    <p:extLst>
      <p:ext uri="{BB962C8B-B14F-4D97-AF65-F5344CB8AC3E}">
        <p14:creationId xmlns:p14="http://schemas.microsoft.com/office/powerpoint/2010/main" val="288136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53</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9" name="Picture Placeholder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flipH="1">
            <a:off x="0" y="0"/>
            <a:ext cx="5186290" cy="4320304"/>
          </a:xfrm>
        </p:spPr>
      </p:pic>
      <p:sp>
        <p:nvSpPr>
          <p:cNvPr id="3" name="Rectangle 2"/>
          <p:cNvSpPr/>
          <p:nvPr/>
        </p:nvSpPr>
        <p:spPr>
          <a:xfrm>
            <a:off x="6227698" y="529953"/>
            <a:ext cx="3663695" cy="830997"/>
          </a:xfrm>
          <a:prstGeom prst="rect">
            <a:avLst/>
          </a:prstGeom>
        </p:spPr>
        <p:txBody>
          <a:bodyPr wrap="none">
            <a:spAutoFit/>
          </a:bodyPr>
          <a:lstStyle/>
          <a:p>
            <a:r>
              <a:rPr lang="en-US" sz="4800" b="1" dirty="0">
                <a:solidFill>
                  <a:schemeClr val="dk1"/>
                </a:solidFill>
                <a:ea typeface="Calibri"/>
                <a:cs typeface="Calibri"/>
                <a:sym typeface="Calibri"/>
              </a:rPr>
              <a:t>Driving in Fog</a:t>
            </a:r>
            <a:endParaRPr lang="en-US" sz="4800" b="1" dirty="0"/>
          </a:p>
        </p:txBody>
      </p:sp>
      <p:sp>
        <p:nvSpPr>
          <p:cNvPr id="6" name="Rectangle 5"/>
          <p:cNvSpPr/>
          <p:nvPr/>
        </p:nvSpPr>
        <p:spPr>
          <a:xfrm>
            <a:off x="6227698" y="1559569"/>
            <a:ext cx="5964302" cy="3608680"/>
          </a:xfrm>
          <a:prstGeom prst="rect">
            <a:avLst/>
          </a:prstGeom>
        </p:spPr>
        <p:txBody>
          <a:bodyPr wrap="square">
            <a:spAutoFit/>
          </a:bodyPr>
          <a:lstStyle/>
          <a:p>
            <a:pPr lvl="0">
              <a:lnSpc>
                <a:spcPct val="80000"/>
              </a:lnSpc>
              <a:buClr>
                <a:schemeClr val="dk1"/>
              </a:buClr>
              <a:buSzPts val="2635"/>
            </a:pPr>
            <a:r>
              <a:rPr lang="en-US" sz="2400" dirty="0">
                <a:solidFill>
                  <a:schemeClr val="dk1"/>
                </a:solidFill>
                <a:ea typeface="Calibri"/>
                <a:cs typeface="Calibri"/>
                <a:sym typeface="Calibri"/>
              </a:rPr>
              <a:t>Driving in the fog is dangerous because your line of sight can become extremely limited.  If you must drive in fog, take the following precautions</a:t>
            </a:r>
            <a:r>
              <a:rPr lang="en-US" sz="2400" dirty="0" smtClean="0">
                <a:solidFill>
                  <a:schemeClr val="dk1"/>
                </a:solidFill>
                <a:ea typeface="Calibri"/>
                <a:cs typeface="Calibri"/>
                <a:sym typeface="Calibri"/>
              </a:rPr>
              <a:t>:</a:t>
            </a:r>
          </a:p>
          <a:p>
            <a:pPr lvl="0">
              <a:lnSpc>
                <a:spcPct val="80000"/>
              </a:lnSpc>
              <a:buClr>
                <a:schemeClr val="dk1"/>
              </a:buClr>
              <a:buSzPts val="2635"/>
            </a:pPr>
            <a:endParaRPr lang="en-US" sz="2400" dirty="0"/>
          </a:p>
          <a:p>
            <a:pPr marL="342900" lvl="0" indent="-342900">
              <a:lnSpc>
                <a:spcPct val="80000"/>
              </a:lnSpc>
              <a:spcBef>
                <a:spcPts val="527"/>
              </a:spcBef>
              <a:buClr>
                <a:schemeClr val="dk1"/>
              </a:buClr>
              <a:buSzPts val="2635"/>
              <a:buFont typeface="Arial"/>
              <a:buChar char="•"/>
            </a:pPr>
            <a:r>
              <a:rPr lang="en-US" sz="2400" dirty="0">
                <a:solidFill>
                  <a:schemeClr val="dk1"/>
                </a:solidFill>
                <a:ea typeface="Calibri"/>
                <a:cs typeface="Calibri"/>
                <a:sym typeface="Calibri"/>
              </a:rPr>
              <a:t>Turn off the cruise control if in use and increase your following distance.</a:t>
            </a:r>
            <a:endParaRPr lang="en-US" sz="2400" dirty="0"/>
          </a:p>
          <a:p>
            <a:pPr marL="342900" lvl="0" indent="-342900">
              <a:lnSpc>
                <a:spcPct val="80000"/>
              </a:lnSpc>
              <a:spcBef>
                <a:spcPts val="527"/>
              </a:spcBef>
              <a:buClr>
                <a:schemeClr val="dk1"/>
              </a:buClr>
              <a:buSzPts val="2635"/>
              <a:buFont typeface="Arial"/>
              <a:buChar char="•"/>
            </a:pPr>
            <a:r>
              <a:rPr lang="en-US" sz="2400" dirty="0">
                <a:solidFill>
                  <a:schemeClr val="dk1"/>
                </a:solidFill>
                <a:ea typeface="Calibri"/>
                <a:cs typeface="Calibri"/>
                <a:sym typeface="Calibri"/>
              </a:rPr>
              <a:t>Slow down. </a:t>
            </a:r>
            <a:r>
              <a:rPr lang="en-US" sz="2400" dirty="0">
                <a:solidFill>
                  <a:srgbClr val="000000"/>
                </a:solidFill>
                <a:ea typeface="Calibri"/>
                <a:cs typeface="Calibri"/>
                <a:sym typeface="Calibri"/>
              </a:rPr>
              <a:t>Drive with your headlights set on dim (low beams), or use fog lights.</a:t>
            </a:r>
            <a:endParaRPr lang="en-US" sz="2400" dirty="0">
              <a:solidFill>
                <a:schemeClr val="dk1"/>
              </a:solidFill>
              <a:ea typeface="Calibri"/>
              <a:cs typeface="Calibri"/>
              <a:sym typeface="Calibri"/>
            </a:endParaRPr>
          </a:p>
          <a:p>
            <a:pPr marL="342900" lvl="0" indent="-185420">
              <a:lnSpc>
                <a:spcPct val="80000"/>
              </a:lnSpc>
              <a:spcBef>
                <a:spcPts val="496"/>
              </a:spcBef>
              <a:buClr>
                <a:schemeClr val="dk1"/>
              </a:buClr>
              <a:buSzPts val="2480"/>
            </a:pPr>
            <a:endParaRPr lang="en-US" sz="2400" dirty="0">
              <a:solidFill>
                <a:schemeClr val="dk1"/>
              </a:solidFill>
              <a:ea typeface="Calibri"/>
              <a:cs typeface="Calibri"/>
              <a:sym typeface="Calibri"/>
            </a:endParaRPr>
          </a:p>
          <a:p>
            <a:endParaRPr lang="en-US" sz="2400" dirty="0"/>
          </a:p>
        </p:txBody>
      </p:sp>
    </p:spTree>
    <p:extLst>
      <p:ext uri="{BB962C8B-B14F-4D97-AF65-F5344CB8AC3E}">
        <p14:creationId xmlns:p14="http://schemas.microsoft.com/office/powerpoint/2010/main" val="3829220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4" name="Rectangle 3"/>
          <p:cNvSpPr/>
          <p:nvPr/>
        </p:nvSpPr>
        <p:spPr>
          <a:xfrm>
            <a:off x="2119138" y="941377"/>
            <a:ext cx="9861453" cy="3185487"/>
          </a:xfrm>
          <a:prstGeom prst="rect">
            <a:avLst/>
          </a:prstGeom>
        </p:spPr>
        <p:txBody>
          <a:bodyPr wrap="square">
            <a:spAutoFit/>
          </a:bodyPr>
          <a:lstStyle/>
          <a:p>
            <a:pPr marL="342900" lvl="0" indent="-298450">
              <a:buClr>
                <a:srgbClr val="000000"/>
              </a:buClr>
              <a:buSzPts val="2500"/>
              <a:buFont typeface="Arial"/>
              <a:buChar char="•"/>
            </a:pPr>
            <a:r>
              <a:rPr lang="en-US" sz="2800" dirty="0">
                <a:solidFill>
                  <a:srgbClr val="000000"/>
                </a:solidFill>
                <a:ea typeface="Calibri"/>
                <a:cs typeface="Calibri"/>
                <a:sym typeface="Calibri"/>
              </a:rPr>
              <a:t>Do not overdrive your headlights. Stay within the limits of your vision. You may have to stop suddenly. If the fog is too dense, pull off the roadway and stop. Do not drive at 5-10 mph</a:t>
            </a:r>
            <a:r>
              <a:rPr lang="en-US" sz="2800" dirty="0" smtClean="0">
                <a:solidFill>
                  <a:srgbClr val="000000"/>
                </a:solidFill>
                <a:ea typeface="Calibri"/>
                <a:cs typeface="Calibri"/>
                <a:sym typeface="Calibri"/>
              </a:rPr>
              <a:t>.</a:t>
            </a:r>
          </a:p>
          <a:p>
            <a:pPr marL="342900" lvl="0" indent="-298450">
              <a:buClr>
                <a:srgbClr val="000000"/>
              </a:buClr>
              <a:buSzPts val="2500"/>
              <a:buFont typeface="Arial"/>
              <a:buChar char="•"/>
            </a:pPr>
            <a:endParaRPr lang="en-US" sz="2800" dirty="0"/>
          </a:p>
          <a:p>
            <a:pPr marL="342900" lvl="0" indent="-298450">
              <a:spcBef>
                <a:spcPts val="640"/>
              </a:spcBef>
              <a:buClr>
                <a:srgbClr val="000000"/>
              </a:buClr>
              <a:buSzPts val="2500"/>
              <a:buFont typeface="Arial"/>
              <a:buChar char="•"/>
            </a:pPr>
            <a:r>
              <a:rPr lang="en-US" sz="2800" dirty="0">
                <a:solidFill>
                  <a:srgbClr val="000000"/>
                </a:solidFill>
                <a:ea typeface="Calibri"/>
                <a:cs typeface="Calibri"/>
                <a:sym typeface="Calibri"/>
              </a:rPr>
              <a:t>Use your turn signal long before you turn, and brake early when you approach a stop to warn other drivers.</a:t>
            </a:r>
            <a:endParaRPr lang="en-US" sz="2800" dirty="0"/>
          </a:p>
          <a:p>
            <a:endParaRPr lang="en-US" sz="2800" dirty="0"/>
          </a:p>
        </p:txBody>
      </p:sp>
      <p:pic>
        <p:nvPicPr>
          <p:cNvPr id="2" name="Picture 1"/>
          <p:cNvPicPr>
            <a:picLocks noChangeAspect="1"/>
          </p:cNvPicPr>
          <p:nvPr/>
        </p:nvPicPr>
        <p:blipFill>
          <a:blip r:embed="rId5"/>
          <a:stretch>
            <a:fillRect/>
          </a:stretch>
        </p:blipFill>
        <p:spPr>
          <a:xfrm>
            <a:off x="3920197" y="3739110"/>
            <a:ext cx="5631766" cy="2723209"/>
          </a:xfrm>
          <a:prstGeom prst="rect">
            <a:avLst/>
          </a:prstGeom>
          <a:effectLst>
            <a:softEdge rad="317500"/>
          </a:effectLst>
        </p:spPr>
      </p:pic>
    </p:spTree>
    <p:extLst>
      <p:ext uri="{BB962C8B-B14F-4D97-AF65-F5344CB8AC3E}">
        <p14:creationId xmlns:p14="http://schemas.microsoft.com/office/powerpoint/2010/main" val="234972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55</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9" name="Picture Placeholder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7005711" y="0"/>
            <a:ext cx="5186290" cy="4102631"/>
          </a:xfrm>
        </p:spPr>
      </p:pic>
      <p:sp>
        <p:nvSpPr>
          <p:cNvPr id="3" name="Rectangle 2"/>
          <p:cNvSpPr/>
          <p:nvPr/>
        </p:nvSpPr>
        <p:spPr>
          <a:xfrm>
            <a:off x="666467" y="698082"/>
            <a:ext cx="3589444" cy="769441"/>
          </a:xfrm>
          <a:prstGeom prst="rect">
            <a:avLst/>
          </a:prstGeom>
        </p:spPr>
        <p:txBody>
          <a:bodyPr wrap="none">
            <a:spAutoFit/>
          </a:bodyPr>
          <a:lstStyle/>
          <a:p>
            <a:r>
              <a:rPr lang="en-US" sz="4400" b="1" dirty="0">
                <a:solidFill>
                  <a:schemeClr val="dk1"/>
                </a:solidFill>
                <a:ea typeface="Calibri"/>
                <a:cs typeface="Calibri"/>
                <a:sym typeface="Calibri"/>
              </a:rPr>
              <a:t>Driving in Rain</a:t>
            </a:r>
            <a:endParaRPr lang="en-US" sz="4400" b="1" dirty="0"/>
          </a:p>
        </p:txBody>
      </p:sp>
      <p:sp>
        <p:nvSpPr>
          <p:cNvPr id="6" name="Rectangle 5"/>
          <p:cNvSpPr/>
          <p:nvPr/>
        </p:nvSpPr>
        <p:spPr>
          <a:xfrm>
            <a:off x="666466" y="1855987"/>
            <a:ext cx="4904339" cy="2677656"/>
          </a:xfrm>
          <a:prstGeom prst="rect">
            <a:avLst/>
          </a:prstGeom>
        </p:spPr>
        <p:txBody>
          <a:bodyPr wrap="square">
            <a:spAutoFit/>
          </a:bodyPr>
          <a:lstStyle/>
          <a:p>
            <a:pPr lvl="0"/>
            <a:r>
              <a:rPr lang="en-US" sz="2400" dirty="0">
                <a:solidFill>
                  <a:schemeClr val="dk1"/>
                </a:solidFill>
                <a:ea typeface="Calibri"/>
                <a:cs typeface="Calibri"/>
                <a:sym typeface="Calibri"/>
              </a:rPr>
              <a:t>Illinois law requires you to turn on your headlights when operating your windshield wipers. When rain begins to fall lightly, water, dust, oil and leaves cause the roadway to become slippery. </a:t>
            </a:r>
          </a:p>
          <a:p>
            <a:endParaRPr lang="en-US" sz="2400" dirty="0"/>
          </a:p>
        </p:txBody>
      </p:sp>
    </p:spTree>
    <p:extLst>
      <p:ext uri="{BB962C8B-B14F-4D97-AF65-F5344CB8AC3E}">
        <p14:creationId xmlns:p14="http://schemas.microsoft.com/office/powerpoint/2010/main" val="413041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4" name="Rectangle 3"/>
          <p:cNvSpPr/>
          <p:nvPr/>
        </p:nvSpPr>
        <p:spPr>
          <a:xfrm>
            <a:off x="1823717" y="1139484"/>
            <a:ext cx="5125723" cy="4853636"/>
          </a:xfrm>
          <a:prstGeom prst="rect">
            <a:avLst/>
          </a:prstGeom>
        </p:spPr>
        <p:txBody>
          <a:bodyPr wrap="square">
            <a:spAutoFit/>
          </a:bodyPr>
          <a:lstStyle/>
          <a:p>
            <a:pPr lvl="0">
              <a:lnSpc>
                <a:spcPct val="90000"/>
              </a:lnSpc>
              <a:buClr>
                <a:srgbClr val="000000"/>
              </a:buClr>
              <a:buSzPts val="2800"/>
            </a:pPr>
            <a:r>
              <a:rPr lang="en-US" sz="3200" b="1" dirty="0">
                <a:solidFill>
                  <a:srgbClr val="000000"/>
                </a:solidFill>
                <a:ea typeface="Calibri"/>
                <a:cs typeface="Calibri"/>
                <a:sym typeface="Calibri"/>
              </a:rPr>
              <a:t>Take the following precautions when driving in rain</a:t>
            </a:r>
            <a:r>
              <a:rPr lang="en-US" sz="3200" b="1" dirty="0" smtClean="0">
                <a:solidFill>
                  <a:srgbClr val="000000"/>
                </a:solidFill>
                <a:ea typeface="Calibri"/>
                <a:cs typeface="Calibri"/>
                <a:sym typeface="Calibri"/>
              </a:rPr>
              <a:t>:</a:t>
            </a:r>
          </a:p>
          <a:p>
            <a:pPr lvl="0">
              <a:lnSpc>
                <a:spcPct val="90000"/>
              </a:lnSpc>
              <a:buClr>
                <a:srgbClr val="000000"/>
              </a:buClr>
              <a:buSzPts val="2800"/>
            </a:pPr>
            <a:endParaRPr lang="en-US" sz="2800" dirty="0"/>
          </a:p>
          <a:p>
            <a:pPr marL="342900" lvl="0" indent="-342900">
              <a:lnSpc>
                <a:spcPct val="90000"/>
              </a:lnSpc>
              <a:spcBef>
                <a:spcPts val="560"/>
              </a:spcBef>
              <a:buClr>
                <a:srgbClr val="000000"/>
              </a:buClr>
              <a:buSzPts val="2800"/>
              <a:buFont typeface="Arial"/>
              <a:buChar char="•"/>
            </a:pPr>
            <a:r>
              <a:rPr lang="en-US" sz="2800" dirty="0">
                <a:solidFill>
                  <a:srgbClr val="000000"/>
                </a:solidFill>
                <a:ea typeface="Calibri"/>
                <a:cs typeface="Calibri"/>
                <a:sym typeface="Calibri"/>
              </a:rPr>
              <a:t>Turn off the cruise control if in use and increase your following distance.</a:t>
            </a:r>
            <a:endParaRPr lang="en-US" sz="2800" dirty="0"/>
          </a:p>
          <a:p>
            <a:pPr marL="342900" lvl="0" indent="-342900">
              <a:lnSpc>
                <a:spcPct val="90000"/>
              </a:lnSpc>
              <a:spcBef>
                <a:spcPts val="560"/>
              </a:spcBef>
              <a:buClr>
                <a:srgbClr val="000000"/>
              </a:buClr>
              <a:buSzPts val="2800"/>
              <a:buFont typeface="Arial"/>
              <a:buChar char="•"/>
            </a:pPr>
            <a:r>
              <a:rPr lang="en-US" sz="2800" dirty="0">
                <a:solidFill>
                  <a:srgbClr val="000000"/>
                </a:solidFill>
                <a:ea typeface="Calibri"/>
                <a:cs typeface="Calibri"/>
                <a:sym typeface="Calibri"/>
              </a:rPr>
              <a:t>Take special care on curves and turns and while braking.</a:t>
            </a:r>
            <a:endParaRPr lang="en-US" sz="2800" dirty="0"/>
          </a:p>
          <a:p>
            <a:pPr marL="342900" lvl="0" indent="-139700">
              <a:lnSpc>
                <a:spcPct val="90000"/>
              </a:lnSpc>
              <a:spcBef>
                <a:spcPts val="640"/>
              </a:spcBef>
              <a:buClr>
                <a:schemeClr val="dk1"/>
              </a:buClr>
              <a:buSzPts val="3200"/>
            </a:pPr>
            <a:endParaRPr lang="en-US" sz="3200" dirty="0">
              <a:solidFill>
                <a:schemeClr val="dk1"/>
              </a:solidFill>
              <a:ea typeface="Calibri"/>
              <a:cs typeface="Calibri"/>
              <a:sym typeface="Calibri"/>
            </a:endParaRPr>
          </a:p>
          <a:p>
            <a:endParaRPr lang="en-US" sz="2800" dirty="0"/>
          </a:p>
        </p:txBody>
      </p:sp>
      <p:pic>
        <p:nvPicPr>
          <p:cNvPr id="5" name="Picture 4"/>
          <p:cNvPicPr>
            <a:picLocks noChangeAspect="1"/>
          </p:cNvPicPr>
          <p:nvPr/>
        </p:nvPicPr>
        <p:blipFill>
          <a:blip r:embed="rId5"/>
          <a:stretch>
            <a:fillRect/>
          </a:stretch>
        </p:blipFill>
        <p:spPr>
          <a:xfrm>
            <a:off x="7076050" y="1139484"/>
            <a:ext cx="4904542" cy="3727938"/>
          </a:xfrm>
          <a:prstGeom prst="rect">
            <a:avLst/>
          </a:prstGeom>
          <a:effectLst>
            <a:softEdge rad="317500"/>
          </a:effectLst>
        </p:spPr>
      </p:pic>
    </p:spTree>
    <p:extLst>
      <p:ext uri="{BB962C8B-B14F-4D97-AF65-F5344CB8AC3E}">
        <p14:creationId xmlns:p14="http://schemas.microsoft.com/office/powerpoint/2010/main" val="3181632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4" name="Rectangle 3"/>
          <p:cNvSpPr/>
          <p:nvPr/>
        </p:nvSpPr>
        <p:spPr>
          <a:xfrm>
            <a:off x="6854868" y="1266091"/>
            <a:ext cx="5125723" cy="4034438"/>
          </a:xfrm>
          <a:prstGeom prst="rect">
            <a:avLst/>
          </a:prstGeom>
        </p:spPr>
        <p:txBody>
          <a:bodyPr wrap="square">
            <a:spAutoFit/>
          </a:bodyPr>
          <a:lstStyle/>
          <a:p>
            <a:pPr marL="342900" lvl="0" indent="-342900">
              <a:buClr>
                <a:srgbClr val="000000"/>
              </a:buClr>
              <a:buSzPts val="2500"/>
              <a:buFont typeface="Arial"/>
              <a:buChar char="•"/>
            </a:pPr>
            <a:r>
              <a:rPr lang="en-US" sz="2800" dirty="0">
                <a:solidFill>
                  <a:srgbClr val="000000"/>
                </a:solidFill>
                <a:ea typeface="Calibri"/>
                <a:cs typeface="Calibri"/>
                <a:sym typeface="Calibri"/>
              </a:rPr>
              <a:t>Avoid hydroplaning by slowing down. If you skid while hydroplaning, try to regain control of the vehicle.  </a:t>
            </a:r>
            <a:endParaRPr lang="en-US" sz="2800" dirty="0" smtClean="0">
              <a:solidFill>
                <a:srgbClr val="000000"/>
              </a:solidFill>
              <a:ea typeface="Calibri"/>
              <a:cs typeface="Calibri"/>
              <a:sym typeface="Calibri"/>
            </a:endParaRPr>
          </a:p>
          <a:p>
            <a:pPr lvl="0">
              <a:buClr>
                <a:srgbClr val="000000"/>
              </a:buClr>
              <a:buSzPts val="2500"/>
            </a:pPr>
            <a:endParaRPr lang="en-US" sz="2800" dirty="0"/>
          </a:p>
          <a:p>
            <a:pPr marL="342900" lvl="0" indent="-342900">
              <a:spcBef>
                <a:spcPts val="500"/>
              </a:spcBef>
              <a:buClr>
                <a:srgbClr val="000000"/>
              </a:buClr>
              <a:buSzPts val="2500"/>
              <a:buFont typeface="Arial"/>
              <a:buChar char="•"/>
            </a:pPr>
            <a:r>
              <a:rPr lang="en-US" sz="2800" dirty="0">
                <a:solidFill>
                  <a:srgbClr val="000000"/>
                </a:solidFill>
                <a:ea typeface="Calibri"/>
                <a:cs typeface="Calibri"/>
                <a:sym typeface="Calibri"/>
              </a:rPr>
              <a:t>Ease off both pedals and keep a firm grip on the wheel; steer where you want the car to go.</a:t>
            </a:r>
            <a:endParaRPr lang="en-US" sz="2800" dirty="0"/>
          </a:p>
          <a:p>
            <a:endParaRPr lang="en-US" sz="2800" dirty="0"/>
          </a:p>
        </p:txBody>
      </p:sp>
      <p:pic>
        <p:nvPicPr>
          <p:cNvPr id="2" name="Picture 1"/>
          <p:cNvPicPr>
            <a:picLocks noChangeAspect="1"/>
          </p:cNvPicPr>
          <p:nvPr/>
        </p:nvPicPr>
        <p:blipFill>
          <a:blip r:embed="rId5"/>
          <a:stretch>
            <a:fillRect/>
          </a:stretch>
        </p:blipFill>
        <p:spPr>
          <a:xfrm>
            <a:off x="1411920" y="1266091"/>
            <a:ext cx="5442947" cy="3615397"/>
          </a:xfrm>
          <a:prstGeom prst="rect">
            <a:avLst/>
          </a:prstGeom>
          <a:effectLst>
            <a:softEdge rad="317500"/>
          </a:effectLst>
        </p:spPr>
      </p:pic>
    </p:spTree>
    <p:extLst>
      <p:ext uri="{BB962C8B-B14F-4D97-AF65-F5344CB8AC3E}">
        <p14:creationId xmlns:p14="http://schemas.microsoft.com/office/powerpoint/2010/main" val="885560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4" name="Rectangle 3"/>
          <p:cNvSpPr/>
          <p:nvPr/>
        </p:nvSpPr>
        <p:spPr>
          <a:xfrm>
            <a:off x="2119138" y="941377"/>
            <a:ext cx="9861453" cy="3185487"/>
          </a:xfrm>
          <a:prstGeom prst="rect">
            <a:avLst/>
          </a:prstGeom>
        </p:spPr>
        <p:txBody>
          <a:bodyPr wrap="square">
            <a:spAutoFit/>
          </a:bodyPr>
          <a:lstStyle/>
          <a:p>
            <a:pPr marL="342900" lvl="0" indent="-298450">
              <a:buClr>
                <a:srgbClr val="000000"/>
              </a:buClr>
              <a:buSzPts val="2500"/>
              <a:buFont typeface="Arial"/>
              <a:buChar char="•"/>
            </a:pPr>
            <a:r>
              <a:rPr lang="en-US" sz="2800" dirty="0">
                <a:solidFill>
                  <a:srgbClr val="000000"/>
                </a:solidFill>
                <a:ea typeface="Calibri"/>
                <a:cs typeface="Calibri"/>
                <a:sym typeface="Calibri"/>
              </a:rPr>
              <a:t>Do not overdrive your headlights. Stay within the limits of your vision. You may have to stop suddenly. If the fog is too dense, pull off the roadway and stop. Do not drive at 5-10 mph</a:t>
            </a:r>
            <a:r>
              <a:rPr lang="en-US" sz="2800" dirty="0" smtClean="0">
                <a:solidFill>
                  <a:srgbClr val="000000"/>
                </a:solidFill>
                <a:ea typeface="Calibri"/>
                <a:cs typeface="Calibri"/>
                <a:sym typeface="Calibri"/>
              </a:rPr>
              <a:t>.</a:t>
            </a:r>
          </a:p>
          <a:p>
            <a:pPr marL="342900" lvl="0" indent="-298450">
              <a:buClr>
                <a:srgbClr val="000000"/>
              </a:buClr>
              <a:buSzPts val="2500"/>
              <a:buFont typeface="Arial"/>
              <a:buChar char="•"/>
            </a:pPr>
            <a:endParaRPr lang="en-US" sz="2800" dirty="0"/>
          </a:p>
          <a:p>
            <a:pPr marL="342900" lvl="0" indent="-298450">
              <a:spcBef>
                <a:spcPts val="640"/>
              </a:spcBef>
              <a:buClr>
                <a:srgbClr val="000000"/>
              </a:buClr>
              <a:buSzPts val="2500"/>
              <a:buFont typeface="Arial"/>
              <a:buChar char="•"/>
            </a:pPr>
            <a:r>
              <a:rPr lang="en-US" sz="2800" dirty="0">
                <a:solidFill>
                  <a:srgbClr val="000000"/>
                </a:solidFill>
                <a:ea typeface="Calibri"/>
                <a:cs typeface="Calibri"/>
                <a:sym typeface="Calibri"/>
              </a:rPr>
              <a:t>Use your turn signal long before you turn, and brake early when you approach a stop to warn other drivers.</a:t>
            </a:r>
            <a:endParaRPr lang="en-US" sz="2800" dirty="0"/>
          </a:p>
          <a:p>
            <a:endParaRPr lang="en-US" sz="2800" dirty="0"/>
          </a:p>
        </p:txBody>
      </p:sp>
      <p:pic>
        <p:nvPicPr>
          <p:cNvPr id="2" name="Picture 1"/>
          <p:cNvPicPr>
            <a:picLocks noChangeAspect="1"/>
          </p:cNvPicPr>
          <p:nvPr/>
        </p:nvPicPr>
        <p:blipFill>
          <a:blip r:embed="rId5"/>
          <a:stretch>
            <a:fillRect/>
          </a:stretch>
        </p:blipFill>
        <p:spPr>
          <a:xfrm>
            <a:off x="3920197" y="3739110"/>
            <a:ext cx="5631766" cy="2723209"/>
          </a:xfrm>
          <a:prstGeom prst="rect">
            <a:avLst/>
          </a:prstGeom>
          <a:effectLst>
            <a:softEdge rad="317500"/>
          </a:effectLst>
        </p:spPr>
      </p:pic>
    </p:spTree>
    <p:extLst>
      <p:ext uri="{BB962C8B-B14F-4D97-AF65-F5344CB8AC3E}">
        <p14:creationId xmlns:p14="http://schemas.microsoft.com/office/powerpoint/2010/main" val="2573903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59</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9" name="Picture Placeholder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5866228" y="0"/>
            <a:ext cx="6325773" cy="5289452"/>
          </a:xfrm>
        </p:spPr>
      </p:pic>
      <p:sp>
        <p:nvSpPr>
          <p:cNvPr id="3" name="Rectangle 2"/>
          <p:cNvSpPr/>
          <p:nvPr/>
        </p:nvSpPr>
        <p:spPr>
          <a:xfrm>
            <a:off x="786379" y="1612482"/>
            <a:ext cx="4257897" cy="769441"/>
          </a:xfrm>
          <a:prstGeom prst="rect">
            <a:avLst/>
          </a:prstGeom>
        </p:spPr>
        <p:txBody>
          <a:bodyPr wrap="none">
            <a:spAutoFit/>
          </a:bodyPr>
          <a:lstStyle/>
          <a:p>
            <a:r>
              <a:rPr lang="en-US" sz="4400" b="1" dirty="0" smtClean="0"/>
              <a:t>WINTER DRIVING</a:t>
            </a:r>
            <a:endParaRPr lang="en-US" sz="4400" b="1" dirty="0"/>
          </a:p>
        </p:txBody>
      </p:sp>
      <p:sp>
        <p:nvSpPr>
          <p:cNvPr id="6" name="Rectangle 5"/>
          <p:cNvSpPr/>
          <p:nvPr/>
        </p:nvSpPr>
        <p:spPr>
          <a:xfrm>
            <a:off x="786379" y="2644726"/>
            <a:ext cx="4904339" cy="1200329"/>
          </a:xfrm>
          <a:prstGeom prst="rect">
            <a:avLst/>
          </a:prstGeom>
        </p:spPr>
        <p:txBody>
          <a:bodyPr wrap="square">
            <a:spAutoFit/>
          </a:bodyPr>
          <a:lstStyle/>
          <a:p>
            <a:pPr lvl="0"/>
            <a:r>
              <a:rPr lang="en-US" sz="2400" dirty="0">
                <a:solidFill>
                  <a:schemeClr val="dk1"/>
                </a:solidFill>
                <a:ea typeface="Calibri"/>
                <a:cs typeface="Calibri"/>
                <a:sym typeface="Calibri"/>
              </a:rPr>
              <a:t>When driving in slick conditions, “slow and steady” wins the race. </a:t>
            </a:r>
          </a:p>
          <a:p>
            <a:endParaRPr lang="en-US" sz="2400" dirty="0"/>
          </a:p>
        </p:txBody>
      </p:sp>
    </p:spTree>
    <p:extLst>
      <p:ext uri="{BB962C8B-B14F-4D97-AF65-F5344CB8AC3E}">
        <p14:creationId xmlns:p14="http://schemas.microsoft.com/office/powerpoint/2010/main" val="3349841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IN" smtClean="0"/>
              <a:pPr/>
              <a:t>6</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8" name="Picture Placeholder 7"/>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934" r="1934"/>
          <a:stretch>
            <a:fillRect/>
          </a:stretch>
        </p:blipFill>
        <p:spPr/>
      </p:pic>
      <p:sp>
        <p:nvSpPr>
          <p:cNvPr id="7" name="Rectangle 6"/>
          <p:cNvSpPr/>
          <p:nvPr/>
        </p:nvSpPr>
        <p:spPr>
          <a:xfrm>
            <a:off x="500744" y="1641678"/>
            <a:ext cx="4345577" cy="3046988"/>
          </a:xfrm>
          <a:prstGeom prst="rect">
            <a:avLst/>
          </a:prstGeom>
        </p:spPr>
        <p:txBody>
          <a:bodyPr wrap="square">
            <a:spAutoFit/>
          </a:bodyPr>
          <a:lstStyle/>
          <a:p>
            <a:pPr algn="just"/>
            <a:endParaRPr lang="en-US" sz="2400" dirty="0"/>
          </a:p>
          <a:p>
            <a:pPr algn="just"/>
            <a:r>
              <a:rPr lang="en-US" sz="2400" dirty="0"/>
              <a:t>Regulatory signs indicate what motorists must do or must not do and must be obeyed.  The next few slides will show you a variety of regulatory signs that you will see on the road.</a:t>
            </a:r>
          </a:p>
          <a:p>
            <a:pPr algn="just"/>
            <a:endParaRPr lang="en-US" sz="2400" dirty="0"/>
          </a:p>
        </p:txBody>
      </p:sp>
      <p:sp>
        <p:nvSpPr>
          <p:cNvPr id="10" name="Title 1">
            <a:extLst>
              <a:ext uri="{FF2B5EF4-FFF2-40B4-BE49-F238E27FC236}">
                <a16:creationId xmlns:a16="http://schemas.microsoft.com/office/drawing/2014/main" id="{6C64C2A7-EC84-4D8C-9CA2-F6AE46F51FB6}"/>
              </a:ext>
            </a:extLst>
          </p:cNvPr>
          <p:cNvSpPr>
            <a:spLocks noGrp="1"/>
          </p:cNvSpPr>
          <p:nvPr>
            <p:ph type="title"/>
          </p:nvPr>
        </p:nvSpPr>
        <p:spPr>
          <a:xfrm>
            <a:off x="500744" y="690101"/>
            <a:ext cx="5351416" cy="951577"/>
          </a:xfrm>
        </p:spPr>
        <p:txBody>
          <a:bodyPr/>
          <a:lstStyle/>
          <a:p>
            <a:r>
              <a:rPr lang="en-IN" sz="4000" dirty="0" smtClean="0">
                <a:solidFill>
                  <a:schemeClr val="bg1"/>
                </a:solidFill>
              </a:rPr>
              <a:t>Regulatory signs</a:t>
            </a:r>
            <a:endParaRPr lang="en-IN" sz="4000" dirty="0">
              <a:solidFill>
                <a:schemeClr val="bg1"/>
              </a:solidFill>
            </a:endParaRPr>
          </a:p>
        </p:txBody>
      </p:sp>
    </p:spTree>
    <p:extLst>
      <p:ext uri="{BB962C8B-B14F-4D97-AF65-F5344CB8AC3E}">
        <p14:creationId xmlns:p14="http://schemas.microsoft.com/office/powerpoint/2010/main" val="961730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2" name="Rectangle 1"/>
          <p:cNvSpPr/>
          <p:nvPr/>
        </p:nvSpPr>
        <p:spPr>
          <a:xfrm>
            <a:off x="5894363" y="506438"/>
            <a:ext cx="6189783" cy="5667192"/>
          </a:xfrm>
          <a:prstGeom prst="rect">
            <a:avLst/>
          </a:prstGeom>
        </p:spPr>
        <p:txBody>
          <a:bodyPr wrap="square">
            <a:spAutoFit/>
          </a:bodyPr>
          <a:lstStyle/>
          <a:p>
            <a:pPr marL="401320" lvl="0" indent="-342900">
              <a:lnSpc>
                <a:spcPct val="90000"/>
              </a:lnSpc>
              <a:buClr>
                <a:schemeClr val="dk1"/>
              </a:buClr>
              <a:buSzPts val="1800"/>
              <a:buFont typeface="Wingdings" panose="05000000000000000000" pitchFamily="2" charset="2"/>
              <a:buChar char="§"/>
            </a:pPr>
            <a:r>
              <a:rPr lang="en-US" sz="2400" dirty="0">
                <a:solidFill>
                  <a:schemeClr val="dk1"/>
                </a:solidFill>
                <a:ea typeface="Calibri"/>
                <a:cs typeface="Calibri"/>
                <a:sym typeface="Calibri"/>
              </a:rPr>
              <a:t>Drive slower and increase your following distance. Roadway conditions may vary depending upon the sun, shade or roadway surface</a:t>
            </a:r>
            <a:r>
              <a:rPr lang="en-US" sz="2400" dirty="0" smtClean="0">
                <a:solidFill>
                  <a:schemeClr val="dk1"/>
                </a:solidFill>
                <a:ea typeface="Calibri"/>
                <a:cs typeface="Calibri"/>
                <a:sym typeface="Calibri"/>
              </a:rPr>
              <a:t>.</a:t>
            </a:r>
          </a:p>
          <a:p>
            <a:pPr marL="401320" lvl="0" indent="-342900">
              <a:lnSpc>
                <a:spcPct val="90000"/>
              </a:lnSpc>
              <a:buClr>
                <a:schemeClr val="dk1"/>
              </a:buClr>
              <a:buSzPts val="1800"/>
              <a:buFont typeface="Wingdings" panose="05000000000000000000" pitchFamily="2" charset="2"/>
              <a:buChar char="§"/>
            </a:pPr>
            <a:endParaRPr lang="en-US" sz="2400" dirty="0"/>
          </a:p>
          <a:p>
            <a:pPr marL="401320" lvl="0" indent="-342900">
              <a:lnSpc>
                <a:spcPct val="90000"/>
              </a:lnSpc>
              <a:spcBef>
                <a:spcPts val="544"/>
              </a:spcBef>
              <a:buClr>
                <a:schemeClr val="dk1"/>
              </a:buClr>
              <a:buSzPts val="1800"/>
              <a:buFont typeface="Wingdings" panose="05000000000000000000" pitchFamily="2" charset="2"/>
              <a:buChar char="§"/>
            </a:pPr>
            <a:r>
              <a:rPr lang="en-US" sz="2400" dirty="0">
                <a:solidFill>
                  <a:schemeClr val="dk1"/>
                </a:solidFill>
                <a:ea typeface="Calibri"/>
                <a:cs typeface="Calibri"/>
                <a:sym typeface="Calibri"/>
              </a:rPr>
              <a:t>Gentle braking in slow, steady strokes helps you find out how much traction you have. Begin braking early when you come to an intersection or a stop</a:t>
            </a:r>
            <a:r>
              <a:rPr lang="en-US" sz="2400" dirty="0" smtClean="0">
                <a:solidFill>
                  <a:schemeClr val="dk1"/>
                </a:solidFill>
                <a:ea typeface="Calibri"/>
                <a:cs typeface="Calibri"/>
                <a:sym typeface="Calibri"/>
              </a:rPr>
              <a:t>.</a:t>
            </a:r>
          </a:p>
          <a:p>
            <a:pPr marL="401320" lvl="0" indent="-342900">
              <a:lnSpc>
                <a:spcPct val="90000"/>
              </a:lnSpc>
              <a:spcBef>
                <a:spcPts val="544"/>
              </a:spcBef>
              <a:buClr>
                <a:schemeClr val="dk1"/>
              </a:buClr>
              <a:buSzPts val="1800"/>
              <a:buFont typeface="Wingdings" panose="05000000000000000000" pitchFamily="2" charset="2"/>
              <a:buChar char="§"/>
            </a:pPr>
            <a:endParaRPr lang="en-US" sz="2400" dirty="0"/>
          </a:p>
          <a:p>
            <a:pPr marL="401320" lvl="0" indent="-342900">
              <a:lnSpc>
                <a:spcPct val="90000"/>
              </a:lnSpc>
              <a:spcBef>
                <a:spcPts val="544"/>
              </a:spcBef>
              <a:buClr>
                <a:schemeClr val="dk1"/>
              </a:buClr>
              <a:buSzPts val="1800"/>
              <a:buFont typeface="Wingdings" panose="05000000000000000000" pitchFamily="2" charset="2"/>
              <a:buChar char="§"/>
            </a:pPr>
            <a:r>
              <a:rPr lang="en-US" sz="2400" dirty="0">
                <a:solidFill>
                  <a:schemeClr val="dk1"/>
                </a:solidFill>
                <a:ea typeface="Calibri"/>
                <a:cs typeface="Calibri"/>
                <a:sym typeface="Calibri"/>
              </a:rPr>
              <a:t>Approach bridges, shaded spots, overpasses and turns slowly. They may remain icy after the rest of the roadway is clear and dry.  Bridges freeze early because no soil is present to keep the road surface warm. </a:t>
            </a:r>
            <a:endParaRPr lang="en-US" sz="2400" dirty="0"/>
          </a:p>
          <a:p>
            <a:pPr marL="515620" lvl="0" indent="-342900">
              <a:lnSpc>
                <a:spcPct val="90000"/>
              </a:lnSpc>
              <a:spcBef>
                <a:spcPts val="544"/>
              </a:spcBef>
              <a:buClr>
                <a:schemeClr val="dk1"/>
              </a:buClr>
              <a:buSzPts val="2720"/>
              <a:buFont typeface="Wingdings" panose="05000000000000000000" pitchFamily="2" charset="2"/>
              <a:buChar char="§"/>
            </a:pPr>
            <a:endParaRPr lang="en-US" sz="2400" dirty="0">
              <a:solidFill>
                <a:schemeClr val="dk1"/>
              </a:solidFill>
              <a:ea typeface="Calibri"/>
              <a:cs typeface="Calibri"/>
              <a:sym typeface="Calibri"/>
            </a:endParaRPr>
          </a:p>
        </p:txBody>
      </p:sp>
      <p:pic>
        <p:nvPicPr>
          <p:cNvPr id="6" name="Picture 5"/>
          <p:cNvPicPr>
            <a:picLocks noChangeAspect="1"/>
          </p:cNvPicPr>
          <p:nvPr/>
        </p:nvPicPr>
        <p:blipFill>
          <a:blip r:embed="rId5"/>
          <a:stretch>
            <a:fillRect/>
          </a:stretch>
        </p:blipFill>
        <p:spPr>
          <a:xfrm>
            <a:off x="1006550" y="1392702"/>
            <a:ext cx="4887813" cy="3657600"/>
          </a:xfrm>
          <a:prstGeom prst="rect">
            <a:avLst/>
          </a:prstGeom>
          <a:effectLst>
            <a:softEdge rad="317500"/>
          </a:effectLst>
        </p:spPr>
      </p:pic>
    </p:spTree>
    <p:extLst>
      <p:ext uri="{BB962C8B-B14F-4D97-AF65-F5344CB8AC3E}">
        <p14:creationId xmlns:p14="http://schemas.microsoft.com/office/powerpoint/2010/main" val="102717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61</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9" name="Picture Placeholder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flipH="1">
            <a:off x="0" y="0"/>
            <a:ext cx="5186290" cy="4017515"/>
          </a:xfrm>
        </p:spPr>
      </p:pic>
      <p:sp>
        <p:nvSpPr>
          <p:cNvPr id="3" name="Rectangle 2"/>
          <p:cNvSpPr/>
          <p:nvPr/>
        </p:nvSpPr>
        <p:spPr>
          <a:xfrm>
            <a:off x="6607526" y="364610"/>
            <a:ext cx="3868367" cy="769441"/>
          </a:xfrm>
          <a:prstGeom prst="rect">
            <a:avLst/>
          </a:prstGeom>
        </p:spPr>
        <p:txBody>
          <a:bodyPr wrap="none">
            <a:spAutoFit/>
          </a:bodyPr>
          <a:lstStyle/>
          <a:p>
            <a:r>
              <a:rPr lang="en-US" sz="4400" b="1" dirty="0" smtClean="0"/>
              <a:t>NIGHT DRIVING</a:t>
            </a:r>
            <a:endParaRPr lang="en-US" sz="4400" b="1" dirty="0"/>
          </a:p>
        </p:txBody>
      </p:sp>
      <p:sp>
        <p:nvSpPr>
          <p:cNvPr id="6" name="Rectangle 5"/>
          <p:cNvSpPr/>
          <p:nvPr/>
        </p:nvSpPr>
        <p:spPr>
          <a:xfrm>
            <a:off x="6227698" y="1299394"/>
            <a:ext cx="4904339" cy="3904146"/>
          </a:xfrm>
          <a:prstGeom prst="rect">
            <a:avLst/>
          </a:prstGeom>
        </p:spPr>
        <p:txBody>
          <a:bodyPr wrap="square">
            <a:spAutoFit/>
          </a:bodyPr>
          <a:lstStyle/>
          <a:p>
            <a:pPr marL="356870" lvl="0" indent="-342900">
              <a:lnSpc>
                <a:spcPct val="80000"/>
              </a:lnSpc>
              <a:buClr>
                <a:schemeClr val="dk1"/>
              </a:buClr>
              <a:buSzPts val="2500"/>
              <a:buFont typeface="Wingdings" panose="05000000000000000000" pitchFamily="2" charset="2"/>
              <a:buChar char="§"/>
            </a:pPr>
            <a:r>
              <a:rPr lang="en-US" sz="2400" dirty="0">
                <a:solidFill>
                  <a:schemeClr val="dk1"/>
                </a:solidFill>
                <a:ea typeface="Calibri"/>
                <a:cs typeface="Calibri"/>
                <a:sym typeface="Calibri"/>
              </a:rPr>
              <a:t>Headlights must be used from dusk to dawn</a:t>
            </a:r>
            <a:r>
              <a:rPr lang="en-US" sz="2400" dirty="0" smtClean="0">
                <a:solidFill>
                  <a:schemeClr val="dk1"/>
                </a:solidFill>
                <a:ea typeface="Calibri"/>
                <a:cs typeface="Calibri"/>
                <a:sym typeface="Calibri"/>
              </a:rPr>
              <a:t>.</a:t>
            </a:r>
          </a:p>
          <a:p>
            <a:pPr marL="356870" lvl="0" indent="-342900">
              <a:lnSpc>
                <a:spcPct val="80000"/>
              </a:lnSpc>
              <a:buClr>
                <a:schemeClr val="dk1"/>
              </a:buClr>
              <a:buSzPts val="2500"/>
              <a:buFont typeface="Wingdings" panose="05000000000000000000" pitchFamily="2" charset="2"/>
              <a:buChar char="§"/>
            </a:pPr>
            <a:endParaRPr lang="en-US" sz="2400" dirty="0"/>
          </a:p>
          <a:p>
            <a:pPr marL="356870" lvl="0" indent="-342900">
              <a:lnSpc>
                <a:spcPct val="80000"/>
              </a:lnSpc>
              <a:spcBef>
                <a:spcPts val="544"/>
              </a:spcBef>
              <a:buClr>
                <a:schemeClr val="dk1"/>
              </a:buClr>
              <a:buSzPts val="2500"/>
              <a:buFont typeface="Wingdings" panose="05000000000000000000" pitchFamily="2" charset="2"/>
              <a:buChar char="§"/>
            </a:pPr>
            <a:r>
              <a:rPr lang="en-US" sz="2400" dirty="0">
                <a:solidFill>
                  <a:schemeClr val="dk1"/>
                </a:solidFill>
                <a:ea typeface="Calibri"/>
                <a:cs typeface="Calibri"/>
                <a:sym typeface="Calibri"/>
              </a:rPr>
              <a:t>Never overdrive your headlights. Always keep them clean and aimed properly. </a:t>
            </a:r>
            <a:endParaRPr lang="en-US" sz="2400" dirty="0" smtClean="0">
              <a:solidFill>
                <a:schemeClr val="dk1"/>
              </a:solidFill>
              <a:ea typeface="Calibri"/>
              <a:cs typeface="Calibri"/>
              <a:sym typeface="Calibri"/>
            </a:endParaRPr>
          </a:p>
          <a:p>
            <a:pPr marL="356870" lvl="0" indent="-342900">
              <a:lnSpc>
                <a:spcPct val="80000"/>
              </a:lnSpc>
              <a:spcBef>
                <a:spcPts val="544"/>
              </a:spcBef>
              <a:buClr>
                <a:schemeClr val="dk1"/>
              </a:buClr>
              <a:buSzPts val="2500"/>
              <a:buFont typeface="Wingdings" panose="05000000000000000000" pitchFamily="2" charset="2"/>
              <a:buChar char="§"/>
            </a:pPr>
            <a:endParaRPr lang="en-US" sz="2400" dirty="0"/>
          </a:p>
          <a:p>
            <a:pPr marL="356870" lvl="0" indent="-342900">
              <a:lnSpc>
                <a:spcPct val="80000"/>
              </a:lnSpc>
              <a:spcBef>
                <a:spcPts val="544"/>
              </a:spcBef>
              <a:buClr>
                <a:schemeClr val="dk1"/>
              </a:buClr>
              <a:buSzPts val="2500"/>
              <a:buFont typeface="Wingdings" panose="05000000000000000000" pitchFamily="2" charset="2"/>
              <a:buChar char="§"/>
            </a:pPr>
            <a:r>
              <a:rPr lang="en-US" sz="2400" dirty="0">
                <a:solidFill>
                  <a:schemeClr val="dk1"/>
                </a:solidFill>
                <a:ea typeface="Calibri"/>
                <a:cs typeface="Calibri"/>
                <a:sym typeface="Calibri"/>
              </a:rPr>
              <a:t>Bright lights (high beams) must be dimmed 500 feet before meeting an oncoming vehicle or 300 feet before passing a vehicle.</a:t>
            </a:r>
            <a:endParaRPr lang="en-US" sz="2400" dirty="0"/>
          </a:p>
          <a:p>
            <a:pPr marL="342900"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1295056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62</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9" name="Picture Placeholder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6302326" y="0"/>
            <a:ext cx="5889675" cy="4460044"/>
          </a:xfrm>
        </p:spPr>
      </p:pic>
      <p:sp>
        <p:nvSpPr>
          <p:cNvPr id="3" name="Rectangle 2"/>
          <p:cNvSpPr/>
          <p:nvPr/>
        </p:nvSpPr>
        <p:spPr>
          <a:xfrm>
            <a:off x="687906" y="712150"/>
            <a:ext cx="3602268" cy="769441"/>
          </a:xfrm>
          <a:prstGeom prst="rect">
            <a:avLst/>
          </a:prstGeom>
        </p:spPr>
        <p:txBody>
          <a:bodyPr wrap="none">
            <a:spAutoFit/>
          </a:bodyPr>
          <a:lstStyle/>
          <a:p>
            <a:r>
              <a:rPr lang="en-US" sz="4400" b="1" dirty="0">
                <a:solidFill>
                  <a:schemeClr val="dk1"/>
                </a:solidFill>
                <a:ea typeface="Calibri"/>
                <a:cs typeface="Calibri"/>
                <a:sym typeface="Calibri"/>
              </a:rPr>
              <a:t>Handling Skids</a:t>
            </a:r>
            <a:endParaRPr lang="en-US" sz="4400" b="1" dirty="0"/>
          </a:p>
        </p:txBody>
      </p:sp>
      <p:sp>
        <p:nvSpPr>
          <p:cNvPr id="6" name="Rectangle 5"/>
          <p:cNvSpPr/>
          <p:nvPr/>
        </p:nvSpPr>
        <p:spPr>
          <a:xfrm>
            <a:off x="505025" y="1664471"/>
            <a:ext cx="5262729" cy="3785652"/>
          </a:xfrm>
          <a:prstGeom prst="rect">
            <a:avLst/>
          </a:prstGeom>
        </p:spPr>
        <p:txBody>
          <a:bodyPr wrap="square">
            <a:spAutoFit/>
          </a:bodyPr>
          <a:lstStyle/>
          <a:p>
            <a:pPr lvl="0" algn="just"/>
            <a:r>
              <a:rPr lang="en-US" sz="2400" dirty="0">
                <a:solidFill>
                  <a:schemeClr val="dk1"/>
                </a:solidFill>
                <a:ea typeface="Calibri"/>
                <a:cs typeface="Calibri"/>
                <a:sym typeface="Calibri"/>
              </a:rPr>
              <a:t>Skidding occurs when tires lose traction. If you skid, ease off the gas pedal or brakes</a:t>
            </a:r>
            <a:r>
              <a:rPr lang="en-US" sz="2400" dirty="0" smtClean="0">
                <a:solidFill>
                  <a:schemeClr val="dk1"/>
                </a:solidFill>
                <a:ea typeface="Calibri"/>
                <a:cs typeface="Calibri"/>
                <a:sym typeface="Calibri"/>
              </a:rPr>
              <a:t>.</a:t>
            </a:r>
          </a:p>
          <a:p>
            <a:pPr lvl="0" algn="just"/>
            <a:endParaRPr lang="en-US" sz="2400" dirty="0">
              <a:solidFill>
                <a:schemeClr val="dk1"/>
              </a:solidFill>
              <a:ea typeface="Calibri"/>
              <a:cs typeface="Calibri"/>
              <a:sym typeface="Calibri"/>
            </a:endParaRPr>
          </a:p>
          <a:p>
            <a:pPr lvl="0" algn="just"/>
            <a:r>
              <a:rPr lang="en-US" sz="2400" dirty="0" smtClean="0">
                <a:solidFill>
                  <a:schemeClr val="dk1"/>
                </a:solidFill>
                <a:ea typeface="Calibri"/>
                <a:cs typeface="Calibri"/>
                <a:sym typeface="Calibri"/>
              </a:rPr>
              <a:t> </a:t>
            </a:r>
            <a:r>
              <a:rPr lang="en-US" sz="2400" dirty="0">
                <a:solidFill>
                  <a:schemeClr val="dk1"/>
                </a:solidFill>
                <a:ea typeface="Calibri"/>
                <a:cs typeface="Calibri"/>
                <a:sym typeface="Calibri"/>
              </a:rPr>
              <a:t>Steer into the direction of the skid</a:t>
            </a:r>
            <a:r>
              <a:rPr lang="en-US" sz="2400" dirty="0"/>
              <a:t>--meaning, steer where you want the car to go--until </a:t>
            </a:r>
            <a:r>
              <a:rPr lang="en-US" sz="2400" dirty="0">
                <a:solidFill>
                  <a:schemeClr val="dk1"/>
                </a:solidFill>
                <a:ea typeface="Calibri"/>
                <a:cs typeface="Calibri"/>
                <a:sym typeface="Calibri"/>
              </a:rPr>
              <a:t>you feel you have regained traction and then straighten your vehicle.</a:t>
            </a:r>
            <a:endParaRPr lang="en-US" sz="2400" dirty="0"/>
          </a:p>
          <a:p>
            <a:pPr algn="just"/>
            <a:endParaRPr lang="en-US" sz="2400" dirty="0"/>
          </a:p>
        </p:txBody>
      </p:sp>
    </p:spTree>
    <p:extLst>
      <p:ext uri="{BB962C8B-B14F-4D97-AF65-F5344CB8AC3E}">
        <p14:creationId xmlns:p14="http://schemas.microsoft.com/office/powerpoint/2010/main" val="197211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IN" smtClean="0"/>
              <a:pPr/>
              <a:t>63</a:t>
            </a:fld>
            <a:endParaRPr lang="en-IN" dirty="0"/>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9" name="Picture Placeholder 8"/>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flipH="1">
            <a:off x="-1" y="0"/>
            <a:ext cx="4825555" cy="4754880"/>
          </a:xfrm>
        </p:spPr>
      </p:pic>
      <p:sp>
        <p:nvSpPr>
          <p:cNvPr id="3" name="Rectangle 2"/>
          <p:cNvSpPr/>
          <p:nvPr/>
        </p:nvSpPr>
        <p:spPr>
          <a:xfrm>
            <a:off x="6227698" y="277869"/>
            <a:ext cx="5430458" cy="1446550"/>
          </a:xfrm>
          <a:prstGeom prst="rect">
            <a:avLst/>
          </a:prstGeom>
        </p:spPr>
        <p:txBody>
          <a:bodyPr wrap="square">
            <a:spAutoFit/>
          </a:bodyPr>
          <a:lstStyle/>
          <a:p>
            <a:pPr algn="ctr"/>
            <a:r>
              <a:rPr lang="en-US" sz="4400" b="1" dirty="0">
                <a:solidFill>
                  <a:schemeClr val="dk1"/>
                </a:solidFill>
                <a:ea typeface="Calibri"/>
                <a:cs typeface="Calibri"/>
                <a:sym typeface="Calibri"/>
              </a:rPr>
              <a:t>Driving off the Pavement by Mistake</a:t>
            </a:r>
            <a:endParaRPr lang="en-US" sz="4400" b="1" dirty="0"/>
          </a:p>
        </p:txBody>
      </p:sp>
      <p:sp>
        <p:nvSpPr>
          <p:cNvPr id="6" name="Rectangle 5"/>
          <p:cNvSpPr/>
          <p:nvPr/>
        </p:nvSpPr>
        <p:spPr>
          <a:xfrm>
            <a:off x="5767754" y="1776349"/>
            <a:ext cx="6212837" cy="3862596"/>
          </a:xfrm>
          <a:prstGeom prst="rect">
            <a:avLst/>
          </a:prstGeom>
        </p:spPr>
        <p:txBody>
          <a:bodyPr wrap="square">
            <a:spAutoFit/>
          </a:bodyPr>
          <a:lstStyle/>
          <a:p>
            <a:pPr marL="390525" lvl="0" indent="-342900">
              <a:buClr>
                <a:schemeClr val="dk1"/>
              </a:buClr>
              <a:buSzPts val="2450"/>
              <a:buFont typeface="Wingdings" panose="05000000000000000000" pitchFamily="2" charset="2"/>
              <a:buChar char="§"/>
            </a:pPr>
            <a:r>
              <a:rPr lang="en-US" sz="2400" dirty="0">
                <a:solidFill>
                  <a:schemeClr val="dk1"/>
                </a:solidFill>
                <a:ea typeface="Calibri"/>
                <a:cs typeface="Calibri"/>
                <a:sym typeface="Calibri"/>
              </a:rPr>
              <a:t>If your wheels drift off the pavement onto the shoulder, grip the wheel firmly, ease your foot off the gas pedal and brake gently. After checking for traffic behind you, gently steer back onto the pavement. </a:t>
            </a:r>
            <a:endParaRPr lang="en-US" sz="2400" dirty="0" smtClean="0">
              <a:solidFill>
                <a:schemeClr val="dk1"/>
              </a:solidFill>
              <a:ea typeface="Calibri"/>
              <a:cs typeface="Calibri"/>
              <a:sym typeface="Calibri"/>
            </a:endParaRPr>
          </a:p>
          <a:p>
            <a:pPr marL="390525" lvl="0" indent="-342900">
              <a:buClr>
                <a:schemeClr val="dk1"/>
              </a:buClr>
              <a:buSzPts val="2450"/>
              <a:buFont typeface="Wingdings" panose="05000000000000000000" pitchFamily="2" charset="2"/>
              <a:buChar char="§"/>
            </a:pPr>
            <a:endParaRPr lang="en-US" sz="2400" dirty="0"/>
          </a:p>
          <a:p>
            <a:pPr marL="390525" lvl="0" indent="-342900">
              <a:spcBef>
                <a:spcPts val="640"/>
              </a:spcBef>
              <a:buClr>
                <a:schemeClr val="dk1"/>
              </a:buClr>
              <a:buSzPts val="2450"/>
              <a:buFont typeface="Wingdings" panose="05000000000000000000" pitchFamily="2" charset="2"/>
              <a:buChar char="§"/>
            </a:pPr>
            <a:r>
              <a:rPr lang="en-US" sz="2400" dirty="0">
                <a:solidFill>
                  <a:schemeClr val="dk1"/>
                </a:solidFill>
                <a:ea typeface="Calibri"/>
                <a:cs typeface="Calibri"/>
                <a:sym typeface="Calibri"/>
              </a:rPr>
              <a:t>Do not jerk your wheel to correct your steering. This abrupt steering may cause you to drive into oncoming traffic.</a:t>
            </a:r>
          </a:p>
          <a:p>
            <a:pPr marL="342900" indent="-342900">
              <a:buFont typeface="Wingdings" panose="05000000000000000000" pitchFamily="2" charset="2"/>
              <a:buChar char="§"/>
            </a:pPr>
            <a:endParaRPr lang="en-US" sz="2400" dirty="0"/>
          </a:p>
        </p:txBody>
      </p:sp>
    </p:spTree>
    <p:extLst>
      <p:ext uri="{BB962C8B-B14F-4D97-AF65-F5344CB8AC3E}">
        <p14:creationId xmlns:p14="http://schemas.microsoft.com/office/powerpoint/2010/main" val="307414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C50832-0B36-43C5-98EC-4CD165D78718}"/>
              </a:ext>
            </a:extLst>
          </p:cNvPr>
          <p:cNvSpPr txBox="1">
            <a:spLocks/>
          </p:cNvSpPr>
          <p:nvPr/>
        </p:nvSpPr>
        <p:spPr>
          <a:xfrm>
            <a:off x="6317911" y="3667788"/>
            <a:ext cx="6866830" cy="44293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b="1" kern="1200" cap="all" baseline="0">
                <a:solidFill>
                  <a:schemeClr val="accent4"/>
                </a:solidFill>
                <a:latin typeface="+mj-lt"/>
                <a:ea typeface="+mj-ea"/>
                <a:cs typeface="+mj-cs"/>
              </a:defRPr>
            </a:lvl1pPr>
          </a:lstStyle>
          <a:p>
            <a:r>
              <a:rPr lang="en-IN" sz="3600" dirty="0" smtClean="0">
                <a:solidFill>
                  <a:schemeClr val="tx1"/>
                </a:solidFill>
              </a:rPr>
              <a:t>EQUIPMENT</a:t>
            </a:r>
            <a:endParaRPr lang="en-IN" sz="3600" dirty="0">
              <a:solidFill>
                <a:schemeClr val="tx1"/>
              </a:solidFill>
            </a:endParaRPr>
          </a:p>
        </p:txBody>
      </p:sp>
      <p:sp>
        <p:nvSpPr>
          <p:cNvPr id="5" name="Striped Right Arrow 4"/>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3" name="Picture Placeholder 2"/>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781152" y="886264"/>
            <a:ext cx="4803722" cy="4839285"/>
          </a:xfrm>
        </p:spPr>
      </p:pic>
    </p:spTree>
    <p:extLst>
      <p:ext uri="{BB962C8B-B14F-4D97-AF65-F5344CB8AC3E}">
        <p14:creationId xmlns:p14="http://schemas.microsoft.com/office/powerpoint/2010/main" val="137204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IN" smtClean="0"/>
              <a:pPr/>
              <a:t>65</a:t>
            </a:fld>
            <a:endParaRPr lang="en-IN"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515938" y="1961066"/>
            <a:ext cx="4435890" cy="495389"/>
          </a:xfrm>
        </p:spPr>
        <p:txBody>
          <a:bodyPr/>
          <a:lstStyle/>
          <a:p>
            <a:r>
              <a:rPr lang="en-US" sz="2800" cap="none" dirty="0">
                <a:solidFill>
                  <a:schemeClr val="dk1"/>
                </a:solidFill>
                <a:latin typeface="Calibri"/>
                <a:ea typeface="Calibri"/>
                <a:cs typeface="Calibri"/>
                <a:sym typeface="Calibri"/>
              </a:rPr>
              <a:t>Equipment Failure: Blowouts and Brake Failure</a:t>
            </a:r>
            <a:endParaRPr lang="en-IN" sz="2800" dirty="0"/>
          </a:p>
        </p:txBody>
      </p:sp>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7090798" y="5016211"/>
            <a:ext cx="5101202" cy="495389"/>
          </a:xfrm>
        </p:spPr>
        <p:txBody>
          <a:bodyPr/>
          <a:lstStyle/>
          <a:p>
            <a:r>
              <a:rPr lang="en-US" sz="2800" cap="none" dirty="0">
                <a:solidFill>
                  <a:schemeClr val="dk1"/>
                </a:solidFill>
                <a:latin typeface="Calibri"/>
                <a:ea typeface="Calibri"/>
                <a:cs typeface="Calibri"/>
                <a:sym typeface="Calibri"/>
              </a:rPr>
              <a:t>Required Equipment: Headlights</a:t>
            </a:r>
            <a:endParaRPr lang="en-IN" sz="2800" dirty="0"/>
          </a:p>
        </p:txBody>
      </p:sp>
      <p:pic>
        <p:nvPicPr>
          <p:cNvPr id="29" name="Picture Placeholder 28">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5282969" y="1850968"/>
            <a:ext cx="605487" cy="605487"/>
          </a:xfrm>
        </p:spPr>
      </p:pic>
      <p:pic>
        <p:nvPicPr>
          <p:cNvPr id="31" name="Picture Placeholder 30">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tretch>
            <a:fillRect/>
          </a:stretch>
        </p:blipFill>
        <p:spPr>
          <a:xfrm>
            <a:off x="6298782" y="4906113"/>
            <a:ext cx="605487" cy="605487"/>
          </a:xfrm>
        </p:spPr>
      </p:pic>
      <p:sp>
        <p:nvSpPr>
          <p:cNvPr id="10" name="Striped Right Arrow 9"/>
          <p:cNvSpPr/>
          <p:nvPr/>
        </p:nvSpPr>
        <p:spPr>
          <a:xfrm>
            <a:off x="10283483" y="6166460"/>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6" action="ppaction://hlinksldjump"/>
              </a:rPr>
              <a:t>Back to Menu</a:t>
            </a:r>
            <a:endParaRPr lang="en-US" sz="1600" b="1" dirty="0">
              <a:solidFill>
                <a:schemeClr val="tx1"/>
              </a:solidFill>
            </a:endParaRPr>
          </a:p>
        </p:txBody>
      </p:sp>
      <p:sp>
        <p:nvSpPr>
          <p:cNvPr id="6" name="Content Placeholder 5"/>
          <p:cNvSpPr>
            <a:spLocks noGrp="1"/>
          </p:cNvSpPr>
          <p:nvPr>
            <p:ph idx="1"/>
          </p:nvPr>
        </p:nvSpPr>
        <p:spPr>
          <a:xfrm>
            <a:off x="411401" y="2796532"/>
            <a:ext cx="5537440" cy="2846648"/>
          </a:xfrm>
        </p:spPr>
        <p:txBody>
          <a:bodyPr/>
          <a:lstStyle/>
          <a:p>
            <a:pPr marL="342900" lvl="0" indent="-313690" algn="l">
              <a:spcBef>
                <a:spcPts val="0"/>
              </a:spcBef>
              <a:buClr>
                <a:schemeClr val="dk1"/>
              </a:buClr>
              <a:buSzPts val="2500"/>
              <a:buFont typeface="Wingdings" panose="05000000000000000000" pitchFamily="2" charset="2"/>
              <a:buChar char="§"/>
            </a:pPr>
            <a:r>
              <a:rPr lang="en-US" sz="2000" b="1" dirty="0">
                <a:solidFill>
                  <a:schemeClr val="dk1"/>
                </a:solidFill>
                <a:ea typeface="Calibri"/>
                <a:cs typeface="Calibri"/>
                <a:sym typeface="Calibri"/>
              </a:rPr>
              <a:t>Blowouts</a:t>
            </a:r>
            <a:r>
              <a:rPr lang="en-US" sz="2000" dirty="0">
                <a:solidFill>
                  <a:schemeClr val="dk1"/>
                </a:solidFill>
                <a:ea typeface="Calibri"/>
                <a:cs typeface="Calibri"/>
                <a:sym typeface="Calibri"/>
              </a:rPr>
              <a:t> — A thumping sound may be a warning of a blowout. If this happens, ease your foot off the gas pedal and keep a firm grasp on the steering wheel. Do not brake suddenly. Pull safely off the roadway and check your tires</a:t>
            </a:r>
            <a:r>
              <a:rPr lang="en-US" sz="2000" dirty="0" smtClean="0">
                <a:solidFill>
                  <a:schemeClr val="dk1"/>
                </a:solidFill>
                <a:ea typeface="Calibri"/>
                <a:cs typeface="Calibri"/>
                <a:sym typeface="Calibri"/>
              </a:rPr>
              <a:t>.</a:t>
            </a:r>
          </a:p>
          <a:p>
            <a:pPr marL="314960" lvl="0" indent="-285750" algn="l">
              <a:spcBef>
                <a:spcPts val="0"/>
              </a:spcBef>
              <a:buClr>
                <a:schemeClr val="dk1"/>
              </a:buClr>
              <a:buSzPts val="2500"/>
              <a:buFont typeface="Wingdings" panose="05000000000000000000" pitchFamily="2" charset="2"/>
              <a:buChar char="§"/>
            </a:pPr>
            <a:endParaRPr lang="en-US" sz="2000" dirty="0"/>
          </a:p>
          <a:p>
            <a:pPr marL="342900" lvl="0" indent="-313690" algn="l">
              <a:spcBef>
                <a:spcPts val="592"/>
              </a:spcBef>
              <a:buClr>
                <a:schemeClr val="dk1"/>
              </a:buClr>
              <a:buSzPts val="2500"/>
              <a:buFont typeface="Wingdings" panose="05000000000000000000" pitchFamily="2" charset="2"/>
              <a:buChar char="§"/>
            </a:pPr>
            <a:r>
              <a:rPr lang="en-US" sz="2000" b="1" dirty="0">
                <a:solidFill>
                  <a:schemeClr val="dk1"/>
                </a:solidFill>
                <a:ea typeface="Calibri"/>
                <a:cs typeface="Calibri"/>
                <a:sym typeface="Calibri"/>
              </a:rPr>
              <a:t>Brake failure </a:t>
            </a:r>
            <a:r>
              <a:rPr lang="en-US" sz="2000" dirty="0">
                <a:solidFill>
                  <a:schemeClr val="dk1"/>
                </a:solidFill>
                <a:ea typeface="Calibri"/>
                <a:cs typeface="Calibri"/>
                <a:sym typeface="Calibri"/>
              </a:rPr>
              <a:t>— If your brake pedal suddenly sinks to the floor, pump it to build pressure. If that does not work, use your emergency or parking brake. To slow down, shift your vehicle into a lower gear.</a:t>
            </a:r>
            <a:endParaRPr lang="en-US" sz="2000" dirty="0"/>
          </a:p>
          <a:p>
            <a:pPr marL="285750" indent="-285750">
              <a:buFont typeface="Wingdings" panose="05000000000000000000" pitchFamily="2" charset="2"/>
              <a:buChar char="§"/>
            </a:pPr>
            <a:endParaRPr lang="en-US" sz="2000" dirty="0"/>
          </a:p>
        </p:txBody>
      </p:sp>
      <p:pic>
        <p:nvPicPr>
          <p:cNvPr id="12" name="Picture 11"/>
          <p:cNvPicPr>
            <a:picLocks noChangeAspect="1"/>
          </p:cNvPicPr>
          <p:nvPr/>
        </p:nvPicPr>
        <p:blipFill>
          <a:blip r:embed="rId7"/>
          <a:stretch>
            <a:fillRect/>
          </a:stretch>
        </p:blipFill>
        <p:spPr>
          <a:xfrm>
            <a:off x="411401" y="5704244"/>
            <a:ext cx="5328366" cy="1153755"/>
          </a:xfrm>
          <a:prstGeom prst="rect">
            <a:avLst/>
          </a:prstGeom>
          <a:effectLst>
            <a:softEdge rad="127000"/>
          </a:effectLst>
        </p:spPr>
      </p:pic>
      <p:sp>
        <p:nvSpPr>
          <p:cNvPr id="14" name="Rectangle 13"/>
          <p:cNvSpPr/>
          <p:nvPr/>
        </p:nvSpPr>
        <p:spPr>
          <a:xfrm>
            <a:off x="6545935" y="1879262"/>
            <a:ext cx="5467249" cy="2862322"/>
          </a:xfrm>
          <a:prstGeom prst="rect">
            <a:avLst/>
          </a:prstGeom>
        </p:spPr>
        <p:txBody>
          <a:bodyPr wrap="square">
            <a:spAutoFit/>
          </a:bodyPr>
          <a:lstStyle/>
          <a:p>
            <a:pPr marL="342900" indent="-342900" algn="just">
              <a:buFont typeface="Wingdings" panose="05000000000000000000" pitchFamily="2" charset="2"/>
              <a:buChar char="§"/>
            </a:pPr>
            <a:r>
              <a:rPr lang="en-US" sz="2000" b="1" dirty="0"/>
              <a:t>Headlights</a:t>
            </a:r>
            <a:r>
              <a:rPr lang="en-US" sz="2000" dirty="0"/>
              <a:t> — Vehicles must have two headlights and they must be on from sunset to sunrise and be used in times when rain, snow, fog or other conditions require the use of windshield wipers. They also should be used when objects 1,000 feet away cannot be seen. Bright lights must be dimmed 500 feet before meeting an oncoming vehicle or 300 feet before passing a vehicle.</a:t>
            </a:r>
          </a:p>
        </p:txBody>
      </p:sp>
      <p:pic>
        <p:nvPicPr>
          <p:cNvPr id="15" name="Picture 14"/>
          <p:cNvPicPr>
            <a:picLocks noChangeAspect="1"/>
          </p:cNvPicPr>
          <p:nvPr/>
        </p:nvPicPr>
        <p:blipFill>
          <a:blip r:embed="rId8"/>
          <a:stretch>
            <a:fillRect/>
          </a:stretch>
        </p:blipFill>
        <p:spPr>
          <a:xfrm>
            <a:off x="7258929" y="306690"/>
            <a:ext cx="4399227" cy="1604635"/>
          </a:xfrm>
          <a:prstGeom prst="rect">
            <a:avLst/>
          </a:prstGeom>
          <a:effectLst>
            <a:softEdge rad="317500"/>
          </a:effectLst>
        </p:spPr>
      </p:pic>
    </p:spTree>
    <p:extLst>
      <p:ext uri="{BB962C8B-B14F-4D97-AF65-F5344CB8AC3E}">
        <p14:creationId xmlns:p14="http://schemas.microsoft.com/office/powerpoint/2010/main" val="269403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9" name="arrow.wav"/>
          </p:stSnd>
        </p:sndAc>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IN" smtClean="0"/>
              <a:pPr/>
              <a:t>66</a:t>
            </a:fld>
            <a:endParaRPr lang="en-IN" dirty="0"/>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576774" y="1961066"/>
            <a:ext cx="4375053" cy="495389"/>
          </a:xfrm>
        </p:spPr>
        <p:txBody>
          <a:bodyPr/>
          <a:lstStyle/>
          <a:p>
            <a:r>
              <a:rPr lang="en-US" sz="2800" cap="none" dirty="0">
                <a:solidFill>
                  <a:schemeClr val="dk1"/>
                </a:solidFill>
                <a:latin typeface="Calibri"/>
                <a:ea typeface="Calibri"/>
                <a:cs typeface="Calibri"/>
                <a:sym typeface="Calibri"/>
              </a:rPr>
              <a:t>Restricted Equipment: TV/Video Monitors</a:t>
            </a:r>
            <a:endParaRPr lang="en-IN" sz="2800" dirty="0"/>
          </a:p>
        </p:txBody>
      </p:sp>
      <p:pic>
        <p:nvPicPr>
          <p:cNvPr id="29" name="Picture Placeholder 28">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4">
            <a:extLst>
              <a:ext uri="{28A0092B-C50C-407E-A947-70E740481C1C}">
                <a14:useLocalDpi xmlns:a14="http://schemas.microsoft.com/office/drawing/2010/main" val="0"/>
              </a:ext>
            </a:extLst>
          </a:blip>
          <a:stretch>
            <a:fillRect/>
          </a:stretch>
        </p:blipFill>
        <p:spPr>
          <a:xfrm>
            <a:off x="5282969" y="1850968"/>
            <a:ext cx="605487" cy="605487"/>
          </a:xfrm>
        </p:spPr>
      </p:pic>
      <p:pic>
        <p:nvPicPr>
          <p:cNvPr id="31" name="Picture Placeholder 30">
            <a:extLst>
              <a:ext uri="{FF2B5EF4-FFF2-40B4-BE49-F238E27FC236}">
                <a16:creationId xmlns:a16="http://schemas.microsoft.com/office/drawing/2014/main" id="{6BF407E9-98AE-2B40-90E3-1B14FC14FDB8}"/>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tretch>
            <a:fillRect/>
          </a:stretch>
        </p:blipFill>
        <p:spPr>
          <a:xfrm>
            <a:off x="6298782" y="4906113"/>
            <a:ext cx="605487" cy="605487"/>
          </a:xfrm>
        </p:spPr>
      </p:pic>
      <p:sp>
        <p:nvSpPr>
          <p:cNvPr id="10" name="Striped Right Arrow 9"/>
          <p:cNvSpPr/>
          <p:nvPr/>
        </p:nvSpPr>
        <p:spPr>
          <a:xfrm>
            <a:off x="10283483" y="6166460"/>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6" action="ppaction://hlinksldjump"/>
              </a:rPr>
              <a:t>Back to Menu</a:t>
            </a:r>
            <a:endParaRPr lang="en-US" sz="1600" b="1" dirty="0">
              <a:solidFill>
                <a:schemeClr val="tx1"/>
              </a:solidFill>
            </a:endParaRPr>
          </a:p>
        </p:txBody>
      </p:sp>
      <p:sp>
        <p:nvSpPr>
          <p:cNvPr id="6" name="Content Placeholder 5"/>
          <p:cNvSpPr>
            <a:spLocks noGrp="1"/>
          </p:cNvSpPr>
          <p:nvPr>
            <p:ph idx="1"/>
          </p:nvPr>
        </p:nvSpPr>
        <p:spPr>
          <a:xfrm>
            <a:off x="576774" y="3064590"/>
            <a:ext cx="4923694" cy="1564453"/>
          </a:xfrm>
        </p:spPr>
        <p:txBody>
          <a:bodyPr/>
          <a:lstStyle/>
          <a:p>
            <a:pPr lvl="0" algn="l"/>
            <a:r>
              <a:rPr lang="en-US" sz="2400" dirty="0">
                <a:solidFill>
                  <a:schemeClr val="dk1"/>
                </a:solidFill>
                <a:ea typeface="Calibri"/>
                <a:cs typeface="Calibri"/>
                <a:sym typeface="Calibri"/>
              </a:rPr>
              <a:t>Since a driver must be focused on the road at all times, televisions or video recording monitors that can be seen from the driver’s seat are prohibited while the vehicle is in motion.</a:t>
            </a:r>
          </a:p>
          <a:p>
            <a:pPr marL="285750" indent="-285750" algn="l">
              <a:buFont typeface="Wingdings" panose="05000000000000000000" pitchFamily="2" charset="2"/>
              <a:buChar char="§"/>
            </a:pPr>
            <a:endParaRPr lang="en-US" sz="2400" dirty="0"/>
          </a:p>
        </p:txBody>
      </p:sp>
      <p:pic>
        <p:nvPicPr>
          <p:cNvPr id="3" name="Picture 2"/>
          <p:cNvPicPr>
            <a:picLocks noChangeAspect="1"/>
          </p:cNvPicPr>
          <p:nvPr/>
        </p:nvPicPr>
        <p:blipFill>
          <a:blip r:embed="rId7"/>
          <a:stretch>
            <a:fillRect/>
          </a:stretch>
        </p:blipFill>
        <p:spPr>
          <a:xfrm>
            <a:off x="5500467" y="2636570"/>
            <a:ext cx="7061982" cy="3529890"/>
          </a:xfrm>
          <a:prstGeom prst="rect">
            <a:avLst/>
          </a:prstGeom>
          <a:effectLst>
            <a:softEdge rad="317500"/>
          </a:effectLst>
        </p:spPr>
      </p:pic>
    </p:spTree>
    <p:extLst>
      <p:ext uri="{BB962C8B-B14F-4D97-AF65-F5344CB8AC3E}">
        <p14:creationId xmlns:p14="http://schemas.microsoft.com/office/powerpoint/2010/main" val="1811630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F9F51E-A3D5-4726-BACE-D5CDD8A46429}"/>
              </a:ext>
            </a:extLst>
          </p:cNvPr>
          <p:cNvSpPr>
            <a:spLocks noGrp="1"/>
          </p:cNvSpPr>
          <p:nvPr>
            <p:ph type="subTitle" idx="1"/>
          </p:nvPr>
        </p:nvSpPr>
        <p:spPr>
          <a:xfrm>
            <a:off x="2493624" y="1805698"/>
            <a:ext cx="9495693" cy="495395"/>
          </a:xfrm>
        </p:spPr>
        <p:txBody>
          <a:bodyPr/>
          <a:lstStyle/>
          <a:p>
            <a:pPr lvl="0" algn="ctr">
              <a:spcBef>
                <a:spcPts val="0"/>
              </a:spcBef>
              <a:buClr>
                <a:schemeClr val="dk1"/>
              </a:buClr>
              <a:buSzPts val="3200"/>
            </a:pPr>
            <a:r>
              <a:rPr lang="en-US" sz="2400" cap="none" dirty="0">
                <a:solidFill>
                  <a:schemeClr val="dk1"/>
                </a:solidFill>
                <a:ea typeface="Calibri"/>
                <a:cs typeface="Calibri"/>
                <a:sym typeface="Calibri"/>
              </a:rPr>
              <a:t>Thank you for completing the Online Written Exam Course</a:t>
            </a:r>
            <a:r>
              <a:rPr lang="en-US" sz="2400" b="1" cap="none" dirty="0">
                <a:solidFill>
                  <a:srgbClr val="FF6600"/>
                </a:solidFill>
                <a:ea typeface="Calibri"/>
                <a:cs typeface="Calibri"/>
                <a:sym typeface="Calibri"/>
              </a:rPr>
              <a:t>.  </a:t>
            </a:r>
            <a:r>
              <a:rPr lang="en-US" sz="2400" b="1" dirty="0" err="1" smtClean="0">
                <a:solidFill>
                  <a:srgbClr val="FF6600"/>
                </a:solidFill>
                <a:sym typeface="Calibri"/>
              </a:rPr>
              <a:t>I</a:t>
            </a:r>
            <a:r>
              <a:rPr lang="en-US" sz="2400" b="1" dirty="0" err="1" smtClean="0">
                <a:solidFill>
                  <a:srgbClr val="FF6600"/>
                </a:solidFill>
              </a:rPr>
              <a:t>drivio</a:t>
            </a:r>
            <a:r>
              <a:rPr lang="en-US" sz="2400" b="1" cap="none" dirty="0" smtClean="0">
                <a:solidFill>
                  <a:srgbClr val="FF6600"/>
                </a:solidFill>
                <a:ea typeface="Calibri"/>
                <a:cs typeface="Calibri"/>
                <a:sym typeface="Calibri"/>
              </a:rPr>
              <a:t> </a:t>
            </a:r>
            <a:r>
              <a:rPr lang="en-US" sz="2400" cap="none" dirty="0">
                <a:solidFill>
                  <a:schemeClr val="dk1"/>
                </a:solidFill>
                <a:ea typeface="Calibri"/>
                <a:cs typeface="Calibri"/>
                <a:sym typeface="Calibri"/>
              </a:rPr>
              <a:t>will provide you with a solid background for success on the Written Exam</a:t>
            </a:r>
            <a:r>
              <a:rPr lang="en-US" sz="2400" cap="none" dirty="0" smtClean="0">
                <a:solidFill>
                  <a:schemeClr val="dk1"/>
                </a:solidFill>
                <a:ea typeface="Calibri"/>
                <a:cs typeface="Calibri"/>
                <a:sym typeface="Calibri"/>
              </a:rPr>
              <a:t>.</a:t>
            </a:r>
          </a:p>
          <a:p>
            <a:pPr lvl="0">
              <a:spcBef>
                <a:spcPts val="0"/>
              </a:spcBef>
              <a:buClr>
                <a:schemeClr val="dk1"/>
              </a:buClr>
              <a:buSzPts val="3200"/>
            </a:pPr>
            <a:endParaRPr lang="en-US" dirty="0"/>
          </a:p>
          <a:p>
            <a:pPr lvl="0">
              <a:spcBef>
                <a:spcPts val="640"/>
              </a:spcBef>
              <a:buClr>
                <a:schemeClr val="dk1"/>
              </a:buClr>
              <a:buSzPts val="3200"/>
            </a:pPr>
            <a:endParaRPr lang="en-US" cap="none" dirty="0">
              <a:solidFill>
                <a:schemeClr val="dk1"/>
              </a:solidFill>
              <a:cs typeface="Calibri"/>
              <a:sym typeface="Calibri"/>
            </a:endParaRPr>
          </a:p>
          <a:p>
            <a:pPr lvl="0">
              <a:spcBef>
                <a:spcPts val="640"/>
              </a:spcBef>
              <a:buClr>
                <a:schemeClr val="dk1"/>
              </a:buClr>
              <a:buSzPts val="3200"/>
            </a:pPr>
            <a:endParaRPr lang="en-US" dirty="0" smtClean="0"/>
          </a:p>
          <a:p>
            <a:pPr marL="342900" indent="-139700">
              <a:spcBef>
                <a:spcPts val="640"/>
              </a:spcBef>
              <a:buClr>
                <a:schemeClr val="dk1"/>
              </a:buClr>
              <a:buSzPts val="3200"/>
            </a:pPr>
            <a:r>
              <a:rPr lang="en-US" sz="2400" b="1" cap="none" dirty="0">
                <a:solidFill>
                  <a:schemeClr val="dk1"/>
                </a:solidFill>
                <a:ea typeface="Calibri"/>
                <a:cs typeface="Calibri"/>
                <a:sym typeface="Calibri"/>
              </a:rPr>
              <a:t>To take the practice Written Exam</a:t>
            </a:r>
          </a:p>
          <a:p>
            <a:pPr marL="342900" lvl="0" indent="-139700">
              <a:spcBef>
                <a:spcPts val="640"/>
              </a:spcBef>
              <a:buClr>
                <a:schemeClr val="dk1"/>
              </a:buClr>
              <a:buSzPts val="3200"/>
            </a:pPr>
            <a:endParaRPr lang="en-US" cap="none" dirty="0">
              <a:solidFill>
                <a:schemeClr val="dk1"/>
              </a:solidFill>
              <a:ea typeface="Calibri"/>
              <a:cs typeface="Calibri"/>
              <a:sym typeface="Calibri"/>
            </a:endParaRPr>
          </a:p>
          <a:p>
            <a:pPr marL="342900" lvl="0" indent="-139700">
              <a:spcBef>
                <a:spcPts val="640"/>
              </a:spcBef>
              <a:buClr>
                <a:schemeClr val="dk1"/>
              </a:buClr>
              <a:buSzPts val="3200"/>
            </a:pPr>
            <a:endParaRPr lang="en-US" cap="none" dirty="0">
              <a:solidFill>
                <a:schemeClr val="dk1"/>
              </a:solidFill>
              <a:ea typeface="Calibri"/>
              <a:cs typeface="Calibri"/>
              <a:sym typeface="Calibri"/>
            </a:endParaRPr>
          </a:p>
          <a:p>
            <a:endParaRPr lang="en-IN" dirty="0"/>
          </a:p>
        </p:txBody>
      </p:sp>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11"/>
          </p:nvPr>
        </p:nvSpPr>
        <p:spPr/>
        <p:txBody>
          <a:bodyPr/>
          <a:lstStyle/>
          <a:p>
            <a:r>
              <a:rPr lang="en-US" dirty="0" smtClean="0">
                <a:solidFill>
                  <a:srgbClr val="FF6600"/>
                </a:solidFill>
              </a:rPr>
              <a:t>www. Idrivio.com</a:t>
            </a:r>
            <a:endParaRPr lang="en-US" dirty="0">
              <a:solidFill>
                <a:srgbClr val="FF6600"/>
              </a:solidFill>
            </a:endParaRPr>
          </a:p>
        </p:txBody>
      </p:sp>
      <p:sp>
        <p:nvSpPr>
          <p:cNvPr id="7" name="Title 6">
            <a:extLst>
              <a:ext uri="{FF2B5EF4-FFF2-40B4-BE49-F238E27FC236}">
                <a16:creationId xmlns:a16="http://schemas.microsoft.com/office/drawing/2014/main" id="{532C5D74-7E71-4488-B3EF-73A86F046614}"/>
              </a:ext>
            </a:extLst>
          </p:cNvPr>
          <p:cNvSpPr>
            <a:spLocks noGrp="1"/>
          </p:cNvSpPr>
          <p:nvPr>
            <p:ph type="title"/>
          </p:nvPr>
        </p:nvSpPr>
        <p:spPr>
          <a:xfrm>
            <a:off x="4420708" y="1078325"/>
            <a:ext cx="5163222" cy="673365"/>
          </a:xfrm>
        </p:spPr>
        <p:txBody>
          <a:bodyPr/>
          <a:lstStyle/>
          <a:p>
            <a:r>
              <a:rPr lang="en-US" dirty="0" smtClean="0">
                <a:solidFill>
                  <a:srgbClr val="FF6600"/>
                </a:solidFill>
              </a:rPr>
              <a:t>Thank you!</a:t>
            </a:r>
            <a:br>
              <a:rPr lang="en-US" dirty="0" smtClean="0">
                <a:solidFill>
                  <a:srgbClr val="FF6600"/>
                </a:solidFill>
              </a:rPr>
            </a:br>
            <a:endParaRPr lang="en-US" dirty="0">
              <a:solidFill>
                <a:srgbClr val="FF66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515" y="3719550"/>
            <a:ext cx="1225482" cy="1225482"/>
          </a:xfrm>
          <a:prstGeom prst="rect">
            <a:avLst/>
          </a:prstGeom>
        </p:spPr>
      </p:pic>
      <p:sp>
        <p:nvSpPr>
          <p:cNvPr id="4" name="Rounded Rectangle 3"/>
          <p:cNvSpPr/>
          <p:nvPr/>
        </p:nvSpPr>
        <p:spPr>
          <a:xfrm>
            <a:off x="7241470" y="3168016"/>
            <a:ext cx="1730326" cy="661181"/>
          </a:xfrm>
          <a:prstGeom prst="roundRect">
            <a:avLst/>
          </a:prstGeom>
          <a:pattFill prst="pct5">
            <a:fgClr>
              <a:schemeClr val="accent1"/>
            </a:fgClr>
            <a:bgClr>
              <a:schemeClr val="bg1"/>
            </a:bgClr>
          </a:pattFill>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6600"/>
                </a:solidFill>
                <a:hlinkClick r:id="rId5"/>
              </a:rPr>
              <a:t>Click</a:t>
            </a:r>
            <a:r>
              <a:rPr lang="en-US" sz="2400" b="1" dirty="0" smtClean="0">
                <a:solidFill>
                  <a:srgbClr val="FF6600"/>
                </a:solidFill>
              </a:rPr>
              <a:t> </a:t>
            </a:r>
            <a:r>
              <a:rPr lang="en-US" sz="2400" b="1" dirty="0" smtClean="0">
                <a:solidFill>
                  <a:srgbClr val="FF6600"/>
                </a:solidFill>
                <a:hlinkClick r:id="rId5"/>
              </a:rPr>
              <a:t>Here</a:t>
            </a:r>
            <a:endParaRPr lang="en-US" sz="2400" b="1" dirty="0">
              <a:solidFill>
                <a:srgbClr val="FF6600"/>
              </a:solidFill>
            </a:endParaRPr>
          </a:p>
        </p:txBody>
      </p:sp>
      <p:sp>
        <p:nvSpPr>
          <p:cNvPr id="11" name="Subtitle 1">
            <a:extLst>
              <a:ext uri="{FF2B5EF4-FFF2-40B4-BE49-F238E27FC236}">
                <a16:creationId xmlns:a16="http://schemas.microsoft.com/office/drawing/2014/main" id="{10F9F51E-A3D5-4726-BACE-D5CDD8A46429}"/>
              </a:ext>
            </a:extLst>
          </p:cNvPr>
          <p:cNvSpPr txBox="1">
            <a:spLocks/>
          </p:cNvSpPr>
          <p:nvPr/>
        </p:nvSpPr>
        <p:spPr>
          <a:xfrm>
            <a:off x="6957321" y="4463232"/>
            <a:ext cx="2298624" cy="5031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cap="all"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IN" dirty="0" smtClean="0"/>
              <a:t>support@idrivio.com</a:t>
            </a:r>
            <a:endParaRPr lang="en-IN" dirty="0"/>
          </a:p>
        </p:txBody>
      </p:sp>
    </p:spTree>
    <p:extLst>
      <p:ext uri="{BB962C8B-B14F-4D97-AF65-F5344CB8AC3E}">
        <p14:creationId xmlns:p14="http://schemas.microsoft.com/office/powerpoint/2010/main" val="109272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6" name="arrow.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riped Right Arrow 2"/>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sp>
        <p:nvSpPr>
          <p:cNvPr id="4" name="Rectangle 3"/>
          <p:cNvSpPr/>
          <p:nvPr/>
        </p:nvSpPr>
        <p:spPr>
          <a:xfrm>
            <a:off x="4159348" y="675501"/>
            <a:ext cx="7573108" cy="5078313"/>
          </a:xfrm>
          <a:prstGeom prst="rect">
            <a:avLst/>
          </a:prstGeom>
        </p:spPr>
        <p:txBody>
          <a:bodyPr wrap="square">
            <a:spAutoFit/>
          </a:bodyPr>
          <a:lstStyle/>
          <a:p>
            <a:r>
              <a:rPr lang="en-US" sz="3600" b="1" dirty="0"/>
              <a:t>Regulatory signs typically are</a:t>
            </a:r>
            <a:r>
              <a:rPr lang="en-US" sz="3600" b="1" dirty="0" smtClean="0"/>
              <a:t>:</a:t>
            </a:r>
          </a:p>
          <a:p>
            <a:endParaRPr lang="en-US" sz="3600" b="1" dirty="0"/>
          </a:p>
          <a:p>
            <a:r>
              <a:rPr lang="en-US" sz="2800" dirty="0"/>
              <a:t>Red and white (such as a Stop sign</a:t>
            </a:r>
            <a:r>
              <a:rPr lang="en-US" sz="2800" dirty="0" smtClean="0"/>
              <a:t>)</a:t>
            </a:r>
            <a:endParaRPr lang="en-US" sz="2800" dirty="0"/>
          </a:p>
          <a:p>
            <a:endParaRPr lang="en-US" sz="2800" dirty="0"/>
          </a:p>
          <a:p>
            <a:endParaRPr lang="en-US" sz="2800" dirty="0"/>
          </a:p>
          <a:p>
            <a:endParaRPr lang="en-US" sz="2800" dirty="0" smtClean="0"/>
          </a:p>
          <a:p>
            <a:r>
              <a:rPr lang="en-US" sz="2800" dirty="0" smtClean="0"/>
              <a:t>Red</a:t>
            </a:r>
            <a:r>
              <a:rPr lang="en-US" sz="2800" dirty="0"/>
              <a:t>, white, and black (such as a No U-Turn sign</a:t>
            </a:r>
            <a:r>
              <a:rPr lang="en-US" sz="2800" dirty="0" smtClean="0"/>
              <a:t>)</a:t>
            </a:r>
          </a:p>
          <a:p>
            <a:endParaRPr lang="en-US" sz="2800" dirty="0"/>
          </a:p>
          <a:p>
            <a:endParaRPr lang="en-US" sz="2800" dirty="0" smtClean="0"/>
          </a:p>
          <a:p>
            <a:endParaRPr lang="en-US" sz="2800" dirty="0"/>
          </a:p>
          <a:p>
            <a:r>
              <a:rPr lang="en-US" sz="2800" dirty="0"/>
              <a:t>Black and white (such a Speed Limit sign).</a:t>
            </a:r>
          </a:p>
        </p:txBody>
      </p:sp>
      <p:pic>
        <p:nvPicPr>
          <p:cNvPr id="5" name="Picture 4"/>
          <p:cNvPicPr>
            <a:picLocks noChangeAspect="1"/>
          </p:cNvPicPr>
          <p:nvPr/>
        </p:nvPicPr>
        <p:blipFill>
          <a:blip r:embed="rId5"/>
          <a:stretch>
            <a:fillRect/>
          </a:stretch>
        </p:blipFill>
        <p:spPr>
          <a:xfrm>
            <a:off x="2722872" y="3031703"/>
            <a:ext cx="1298332" cy="1302506"/>
          </a:xfrm>
          <a:prstGeom prst="rect">
            <a:avLst/>
          </a:prstGeom>
        </p:spPr>
      </p:pic>
      <p:pic>
        <p:nvPicPr>
          <p:cNvPr id="6" name="Picture 5"/>
          <p:cNvPicPr>
            <a:picLocks noChangeAspect="1"/>
          </p:cNvPicPr>
          <p:nvPr/>
        </p:nvPicPr>
        <p:blipFill>
          <a:blip r:embed="rId6"/>
          <a:stretch>
            <a:fillRect/>
          </a:stretch>
        </p:blipFill>
        <p:spPr>
          <a:xfrm>
            <a:off x="2555961" y="1153549"/>
            <a:ext cx="1465243" cy="1465243"/>
          </a:xfrm>
          <a:prstGeom prst="rect">
            <a:avLst/>
          </a:prstGeom>
        </p:spPr>
      </p:pic>
      <p:pic>
        <p:nvPicPr>
          <p:cNvPr id="7" name="Picture 6"/>
          <p:cNvPicPr>
            <a:picLocks noChangeAspect="1"/>
          </p:cNvPicPr>
          <p:nvPr/>
        </p:nvPicPr>
        <p:blipFill>
          <a:blip r:embed="rId7"/>
          <a:stretch>
            <a:fillRect/>
          </a:stretch>
        </p:blipFill>
        <p:spPr>
          <a:xfrm>
            <a:off x="2783574" y="4747120"/>
            <a:ext cx="1010016" cy="1278841"/>
          </a:xfrm>
          <a:prstGeom prst="rect">
            <a:avLst/>
          </a:prstGeom>
        </p:spPr>
      </p:pic>
    </p:spTree>
    <p:extLst>
      <p:ext uri="{BB962C8B-B14F-4D97-AF65-F5344CB8AC3E}">
        <p14:creationId xmlns:p14="http://schemas.microsoft.com/office/powerpoint/2010/main" val="3266832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8</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18" name="Picture Placeholder 17"/>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365" b="365"/>
          <a:stretch>
            <a:fillRect/>
          </a:stretch>
        </p:blipFill>
        <p:spPr>
          <a:effectLst>
            <a:softEdge rad="317500"/>
          </a:effectLst>
        </p:spPr>
      </p:pic>
      <p:sp>
        <p:nvSpPr>
          <p:cNvPr id="14" name="Content Placeholder 13"/>
          <p:cNvSpPr>
            <a:spLocks noGrp="1"/>
          </p:cNvSpPr>
          <p:nvPr>
            <p:ph idx="15"/>
          </p:nvPr>
        </p:nvSpPr>
        <p:spPr>
          <a:xfrm>
            <a:off x="218944" y="3568931"/>
            <a:ext cx="3445566" cy="495389"/>
          </a:xfrm>
        </p:spPr>
        <p:txBody>
          <a:bodyPr/>
          <a:lstStyle/>
          <a:p>
            <a:r>
              <a:rPr lang="en-US" sz="6600" b="0" cap="none" dirty="0">
                <a:solidFill>
                  <a:schemeClr val="dk1"/>
                </a:solidFill>
                <a:latin typeface="Rockwell Condensed" panose="02060603050405020104" pitchFamily="18" charset="0"/>
                <a:ea typeface="Calibri"/>
                <a:cs typeface="Calibri"/>
                <a:sym typeface="Calibri"/>
              </a:rPr>
              <a:t>Stop Sign</a:t>
            </a:r>
            <a:endParaRPr lang="en-US" sz="6600" dirty="0">
              <a:latin typeface="Rockwell Condensed" panose="02060603050405020104" pitchFamily="18" charset="0"/>
            </a:endParaRPr>
          </a:p>
        </p:txBody>
      </p:sp>
      <p:sp>
        <p:nvSpPr>
          <p:cNvPr id="17" name="Content Placeholder 16"/>
          <p:cNvSpPr>
            <a:spLocks noGrp="1"/>
          </p:cNvSpPr>
          <p:nvPr>
            <p:ph idx="16"/>
          </p:nvPr>
        </p:nvSpPr>
        <p:spPr>
          <a:xfrm>
            <a:off x="8527490" y="3609891"/>
            <a:ext cx="3445566" cy="495389"/>
          </a:xfrm>
        </p:spPr>
        <p:txBody>
          <a:bodyPr/>
          <a:lstStyle/>
          <a:p>
            <a:pPr lvl="0" algn="just"/>
            <a:r>
              <a:rPr lang="en-US" sz="2000" b="0" cap="none" dirty="0">
                <a:solidFill>
                  <a:srgbClr val="000000"/>
                </a:solidFill>
                <a:latin typeface="+mn-lt"/>
                <a:ea typeface="Calibri"/>
                <a:cs typeface="Calibri"/>
                <a:sym typeface="Calibri"/>
              </a:rPr>
              <a:t>This eight-sided red sign means STOP. You must make a complete stop at the marked stop line (the line painted on the ground). If there is no stop line, stop before entering the crosswalk. If there is no crosswalk, stop before entering the intersection.</a:t>
            </a:r>
            <a:endParaRPr lang="en-US" sz="2000" dirty="0">
              <a:latin typeface="+mn-lt"/>
            </a:endParaRPr>
          </a:p>
          <a:p>
            <a:pPr algn="just"/>
            <a:endParaRPr lang="en-US" sz="2000" dirty="0">
              <a:latin typeface="+mn-lt"/>
            </a:endParaRPr>
          </a:p>
        </p:txBody>
      </p:sp>
    </p:spTree>
    <p:extLst>
      <p:ext uri="{BB962C8B-B14F-4D97-AF65-F5344CB8AC3E}">
        <p14:creationId xmlns:p14="http://schemas.microsoft.com/office/powerpoint/2010/main" val="46026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IN" smtClean="0"/>
              <a:pPr/>
              <a:t>9</a:t>
            </a:fld>
            <a:endParaRPr lang="en-IN" dirty="0"/>
          </a:p>
        </p:txBody>
      </p:sp>
      <p:sp>
        <p:nvSpPr>
          <p:cNvPr id="12" name="Striped Right Arrow 11"/>
          <p:cNvSpPr/>
          <p:nvPr/>
        </p:nvSpPr>
        <p:spPr>
          <a:xfrm>
            <a:off x="10283483" y="6138324"/>
            <a:ext cx="1697108" cy="634829"/>
          </a:xfrm>
          <a:prstGeom prst="stripedRightArrow">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hlinkClick r:id="rId4" action="ppaction://hlinksldjump"/>
              </a:rPr>
              <a:t>Back to Menu</a:t>
            </a:r>
            <a:endParaRPr lang="en-US" sz="1600" b="1" dirty="0">
              <a:solidFill>
                <a:schemeClr val="tx1"/>
              </a:solidFill>
            </a:endParaRPr>
          </a:p>
        </p:txBody>
      </p:sp>
      <p:pic>
        <p:nvPicPr>
          <p:cNvPr id="18" name="Picture Placeholder 17"/>
          <p:cNvPicPr>
            <a:picLocks noGrp="1" noChangeAspect="1"/>
          </p:cNvPicPr>
          <p:nvPr>
            <p:ph type="pic" sz="quarter" idx="13"/>
          </p:nvPr>
        </p:nvPicPr>
        <p:blipFill>
          <a:blip r:embed="rId5">
            <a:extLst>
              <a:ext uri="{28A0092B-C50C-407E-A947-70E740481C1C}">
                <a14:useLocalDpi xmlns:a14="http://schemas.microsoft.com/office/drawing/2010/main" val="0"/>
              </a:ext>
            </a:extLst>
          </a:blip>
          <a:stretch>
            <a:fillRect/>
          </a:stretch>
        </p:blipFill>
        <p:spPr>
          <a:xfrm>
            <a:off x="3883819" y="1617785"/>
            <a:ext cx="4424362" cy="4389120"/>
          </a:xfrm>
          <a:effectLst>
            <a:softEdge rad="317500"/>
          </a:effectLst>
        </p:spPr>
      </p:pic>
      <p:sp>
        <p:nvSpPr>
          <p:cNvPr id="14" name="Content Placeholder 13"/>
          <p:cNvSpPr>
            <a:spLocks noGrp="1"/>
          </p:cNvSpPr>
          <p:nvPr>
            <p:ph idx="15"/>
          </p:nvPr>
        </p:nvSpPr>
        <p:spPr>
          <a:xfrm>
            <a:off x="218944" y="3568931"/>
            <a:ext cx="3445566" cy="495389"/>
          </a:xfrm>
        </p:spPr>
        <p:txBody>
          <a:bodyPr/>
          <a:lstStyle/>
          <a:p>
            <a:r>
              <a:rPr lang="en-US" sz="2400" b="0" cap="none" dirty="0">
                <a:solidFill>
                  <a:srgbClr val="000000"/>
                </a:solidFill>
                <a:latin typeface="Calibri"/>
                <a:ea typeface="Calibri"/>
                <a:cs typeface="Calibri"/>
                <a:sym typeface="Calibri"/>
              </a:rPr>
              <a:t>When you reach a stop sign, yield the right-of-way to pedestrians and closely approaching traffic.</a:t>
            </a:r>
            <a:endParaRPr lang="en-US" sz="2400" dirty="0">
              <a:latin typeface="Rockwell Condensed" panose="02060603050405020104" pitchFamily="18" charset="0"/>
            </a:endParaRPr>
          </a:p>
        </p:txBody>
      </p:sp>
      <p:sp>
        <p:nvSpPr>
          <p:cNvPr id="17" name="Content Placeholder 16"/>
          <p:cNvSpPr>
            <a:spLocks noGrp="1"/>
          </p:cNvSpPr>
          <p:nvPr>
            <p:ph idx="16"/>
          </p:nvPr>
        </p:nvSpPr>
        <p:spPr>
          <a:xfrm>
            <a:off x="8527490" y="3816625"/>
            <a:ext cx="3445566" cy="495389"/>
          </a:xfrm>
        </p:spPr>
        <p:txBody>
          <a:bodyPr/>
          <a:lstStyle/>
          <a:p>
            <a:pPr lvl="0">
              <a:spcBef>
                <a:spcPts val="0"/>
              </a:spcBef>
              <a:buClr>
                <a:srgbClr val="000000"/>
              </a:buClr>
              <a:buSzPts val="3200"/>
            </a:pPr>
            <a:r>
              <a:rPr lang="en-US" sz="2400" b="0" cap="none" dirty="0">
                <a:solidFill>
                  <a:srgbClr val="000000"/>
                </a:solidFill>
                <a:latin typeface="Calibri"/>
                <a:ea typeface="Calibri"/>
                <a:cs typeface="Calibri"/>
                <a:sym typeface="Calibri"/>
              </a:rPr>
              <a:t>If it is an all-way STOP sign, wait your turn.</a:t>
            </a:r>
            <a:endParaRPr lang="en-US" sz="2400" dirty="0"/>
          </a:p>
          <a:p>
            <a:pPr marL="342900" lvl="0" indent="-139700">
              <a:spcBef>
                <a:spcPts val="640"/>
              </a:spcBef>
              <a:buClr>
                <a:schemeClr val="dk1"/>
              </a:buClr>
              <a:buSzPts val="3200"/>
            </a:pPr>
            <a:endParaRPr lang="en-US" sz="2400" b="0" cap="none" dirty="0">
              <a:solidFill>
                <a:schemeClr val="dk1"/>
              </a:solidFill>
              <a:latin typeface="Calibri"/>
              <a:ea typeface="Calibri"/>
              <a:cs typeface="Calibri"/>
              <a:sym typeface="Calibri"/>
            </a:endParaRPr>
          </a:p>
          <a:p>
            <a:endParaRPr lang="en-US" sz="2400" dirty="0">
              <a:latin typeface="+mn-lt"/>
            </a:endParaRPr>
          </a:p>
        </p:txBody>
      </p:sp>
    </p:spTree>
    <p:extLst>
      <p:ext uri="{BB962C8B-B14F-4D97-AF65-F5344CB8AC3E}">
        <p14:creationId xmlns:p14="http://schemas.microsoft.com/office/powerpoint/2010/main" val="2914411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RP Presentation Template - v4" id="{5A1D21B0-D8D6-48EB-A1CE-18C04FEC275C}" vid="{BD22CA7A-23A4-4CDD-A8BF-32478AEAA1DD}"/>
    </a:ext>
  </a:extLst>
</a:theme>
</file>

<file path=ppt/theme/theme2.xml><?xml version="1.0" encoding="utf-8"?>
<a:theme xmlns:a="http://schemas.openxmlformats.org/drawingml/2006/main" name="1_Office Theme">
  <a:themeElements>
    <a:clrScheme name="Contoso v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ontoso v2">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toso RP Presentation Template - v4" id="{5A1D21B0-D8D6-48EB-A1CE-18C04FEC275C}" vid="{BD22CA7A-23A4-4CDD-A8BF-32478AEAA1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0" ma:contentTypeDescription="Create a new document." ma:contentTypeScope="" ma:versionID="e39e7e9e36de66d473ce04bb4ab2dbb8">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dc5994665da46609c24125788630d8"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4D11C4-B5F9-44C2-913E-1DC5DF789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D08007-B5F0-4B81-8CE1-43AFAA162CF7}">
  <ds:schemaRefs>
    <ds:schemaRef ds:uri="71af3243-3dd4-4a8d-8c0d-dd76da1f02a5"/>
    <ds:schemaRef ds:uri="http://www.w3.org/XML/1998/namespace"/>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16c05727-aa75-4e4a-9b5f-8a80a1165891"/>
    <ds:schemaRef ds:uri="http://purl.org/dc/dcmitype/"/>
  </ds:schemaRefs>
</ds:datastoreItem>
</file>

<file path=customXml/itemProps3.xml><?xml version="1.0" encoding="utf-8"?>
<ds:datastoreItem xmlns:ds="http://schemas.openxmlformats.org/officeDocument/2006/customXml" ds:itemID="{E7FCA88F-1E96-47BA-9B15-D836743B3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Rose suite presentation</Template>
  <TotalTime>0</TotalTime>
  <Words>2951</Words>
  <Application>Microsoft Office PowerPoint</Application>
  <PresentationFormat>Widescreen</PresentationFormat>
  <Paragraphs>411</Paragraphs>
  <Slides>67</Slides>
  <Notes>65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67</vt:i4>
      </vt:variant>
    </vt:vector>
  </HeadingPairs>
  <TitlesOfParts>
    <vt:vector size="78" baseType="lpstr">
      <vt:lpstr>Adobe Heiti Std R</vt:lpstr>
      <vt:lpstr>MS PGothic</vt:lpstr>
      <vt:lpstr>Arial</vt:lpstr>
      <vt:lpstr>Calibri</vt:lpstr>
      <vt:lpstr>Corbel</vt:lpstr>
      <vt:lpstr>Miriam</vt:lpstr>
      <vt:lpstr>Rockwell Condensed</vt:lpstr>
      <vt:lpstr>Source Sans Pro Light</vt:lpstr>
      <vt:lpstr>Wingdings</vt:lpstr>
      <vt:lpstr>Office Theme</vt:lpstr>
      <vt:lpstr>1_Office Theme</vt:lpstr>
      <vt:lpstr>Written exam preparation</vt:lpstr>
      <vt:lpstr>Module 3 </vt:lpstr>
      <vt:lpstr>PowerPoint Presentation</vt:lpstr>
      <vt:lpstr>Introduction</vt:lpstr>
      <vt:lpstr>PowerPoint Presentation</vt:lpstr>
      <vt:lpstr>Regulatory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Warning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 signs / informational signs</vt:lpstr>
      <vt:lpstr>Traffic signals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2018-11-28T20:45:51Z</dcterms:created>
  <dcterms:modified xsi:type="dcterms:W3CDTF">2018-11-30T16:19:21Z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NXPowerLiteLastOptimized">
    <vt:lpwstr>2791134</vt:lpwstr>
  </property>
  <property fmtid="{D5CDD505-2E9C-101B-9397-08002B2CF9AE}" pid="4" name="NXPowerLiteSettings">
    <vt:lpwstr>C7000400038000</vt:lpwstr>
  </property>
  <property fmtid="{D5CDD505-2E9C-101B-9397-08002B2CF9AE}" pid="5" name="NXPowerLiteVersion">
    <vt:lpwstr>S8.2.2</vt:lpwstr>
  </property>
</Properties>
</file>